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8"/>
  </p:notesMasterIdLst>
  <p:sldIdLst>
    <p:sldId id="256" r:id="rId2"/>
    <p:sldId id="273" r:id="rId3"/>
    <p:sldId id="257" r:id="rId4"/>
    <p:sldId id="258" r:id="rId5"/>
    <p:sldId id="260" r:id="rId6"/>
    <p:sldId id="274" r:id="rId7"/>
    <p:sldId id="287" r:id="rId8"/>
    <p:sldId id="289" r:id="rId9"/>
    <p:sldId id="290" r:id="rId10"/>
    <p:sldId id="291" r:id="rId11"/>
    <p:sldId id="292" r:id="rId12"/>
    <p:sldId id="293" r:id="rId13"/>
    <p:sldId id="294" r:id="rId14"/>
    <p:sldId id="295" r:id="rId15"/>
    <p:sldId id="264" r:id="rId16"/>
    <p:sldId id="279"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DA"/>
    <a:srgbClr val="7E7EC4"/>
    <a:srgbClr val="9797DD"/>
    <a:srgbClr val="7575D1"/>
    <a:srgbClr val="D2D2F0"/>
    <a:srgbClr val="C8C8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CC2FA2-EDB8-4415-8E7E-13CD4DEE76A0}">
  <a:tblStyle styleId="{B3CC2FA2-EDB8-4415-8E7E-13CD4DEE76A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132"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1943100" y="1991825"/>
            <a:ext cx="5078425"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j-lt"/>
                <a:cs typeface="Calibri" panose="020F0502020204030204" pitchFamily="34" charset="0"/>
              </a:rPr>
              <a:t>XỬ LÝ ẢNH </a:t>
            </a:r>
            <a:br>
              <a:rPr lang="en-US" dirty="0">
                <a:latin typeface="+mj-lt"/>
                <a:cs typeface="Calibri" panose="020F0502020204030204" pitchFamily="34" charset="0"/>
              </a:rPr>
            </a:br>
            <a:r>
              <a:rPr lang="en-US" dirty="0">
                <a:latin typeface="+mj-lt"/>
                <a:cs typeface="Calibri" panose="020F0502020204030204" pitchFamily="34" charset="0"/>
              </a:rPr>
              <a:t>NHẬN DIỆN KHUÔN MẶT ĐEO KHẨU TRANG</a:t>
            </a:r>
            <a:endParaRPr dirty="0">
              <a:latin typeface="+mj-lt"/>
              <a:cs typeface="Calibri" panose="020F0502020204030204" pitchFamily="34" charset="0"/>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256DA-7C06-45AD-862E-6486A20A4E6D}"/>
              </a:ext>
            </a:extLst>
          </p:cNvPr>
          <p:cNvSpPr>
            <a:spLocks noGrp="1"/>
          </p:cNvSpPr>
          <p:nvPr>
            <p:ph type="title"/>
          </p:nvPr>
        </p:nvSpPr>
        <p:spPr/>
        <p:txBody>
          <a:bodyPr/>
          <a:lstStyle/>
          <a:p>
            <a:r>
              <a:rPr lang="en-US" dirty="0">
                <a:latin typeface="+mj-lt"/>
              </a:rPr>
              <a:t>DẠY CHO MÁY HỌC</a:t>
            </a:r>
          </a:p>
        </p:txBody>
      </p:sp>
      <p:sp>
        <p:nvSpPr>
          <p:cNvPr id="3" name="Text Placeholder 2">
            <a:extLst>
              <a:ext uri="{FF2B5EF4-FFF2-40B4-BE49-F238E27FC236}">
                <a16:creationId xmlns:a16="http://schemas.microsoft.com/office/drawing/2014/main" id="{EA3736C9-72CC-43B1-9312-BE7DBF3C196D}"/>
              </a:ext>
            </a:extLst>
          </p:cNvPr>
          <p:cNvSpPr>
            <a:spLocks noGrp="1"/>
          </p:cNvSpPr>
          <p:nvPr>
            <p:ph type="body" idx="1"/>
          </p:nvPr>
        </p:nvSpPr>
        <p:spPr>
          <a:xfrm>
            <a:off x="457200" y="1444375"/>
            <a:ext cx="3250406" cy="1003044"/>
          </a:xfrm>
        </p:spPr>
        <p:txBody>
          <a:bodyPr/>
          <a:lstStyle/>
          <a:p>
            <a:pPr marL="152400" indent="0">
              <a:buNone/>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Tăng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độ</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đa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dạng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của</a:t>
            </a:r>
            <a:r>
              <a:rPr lang="en-US" sz="1800" dirty="0">
                <a:effectLst/>
                <a:latin typeface="Calibri" panose="020F0502020204030204" pitchFamily="34" charset="0"/>
                <a:ea typeface="Times New Roman" panose="02020603050405020304" pitchFamily="18" charset="0"/>
                <a:cs typeface="Calibri" panose="020F0502020204030204" pitchFamily="34" charset="0"/>
              </a:rPr>
              <a:t> data: </a:t>
            </a:r>
          </a:p>
          <a:p>
            <a:r>
              <a:rPr lang="en-US" sz="1800" dirty="0" err="1">
                <a:latin typeface="Calibri" panose="020F0502020204030204" pitchFamily="34" charset="0"/>
                <a:ea typeface="Calibri" panose="020F0502020204030204" pitchFamily="34" charset="0"/>
                <a:cs typeface="Calibri" panose="020F0502020204030204" pitchFamily="34" charset="0"/>
              </a:rPr>
              <a:t>Radomflip</a:t>
            </a:r>
            <a:r>
              <a:rPr lang="en-US" sz="1800" dirty="0">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52400" indent="0">
              <a:buNone/>
            </a:pPr>
            <a:endParaRPr lang="en-US" dirty="0"/>
          </a:p>
        </p:txBody>
      </p:sp>
      <p:sp>
        <p:nvSpPr>
          <p:cNvPr id="6" name="Slide Number Placeholder 5">
            <a:extLst>
              <a:ext uri="{FF2B5EF4-FFF2-40B4-BE49-F238E27FC236}">
                <a16:creationId xmlns:a16="http://schemas.microsoft.com/office/drawing/2014/main" id="{C1097559-AA52-4121-9BDC-915E302742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7" name="Picture 6">
            <a:extLst>
              <a:ext uri="{FF2B5EF4-FFF2-40B4-BE49-F238E27FC236}">
                <a16:creationId xmlns:a16="http://schemas.microsoft.com/office/drawing/2014/main" id="{2ECC9B83-3134-45B4-8EB5-BD3C827822FB}"/>
              </a:ext>
            </a:extLst>
          </p:cNvPr>
          <p:cNvPicPr>
            <a:picLocks noChangeAspect="1"/>
          </p:cNvPicPr>
          <p:nvPr/>
        </p:nvPicPr>
        <p:blipFill>
          <a:blip r:embed="rId2"/>
          <a:stretch>
            <a:fillRect/>
          </a:stretch>
        </p:blipFill>
        <p:spPr>
          <a:xfrm>
            <a:off x="457200" y="2301775"/>
            <a:ext cx="5578285" cy="2534544"/>
          </a:xfrm>
          <a:prstGeom prst="rect">
            <a:avLst/>
          </a:prstGeom>
        </p:spPr>
      </p:pic>
    </p:spTree>
    <p:extLst>
      <p:ext uri="{BB962C8B-B14F-4D97-AF65-F5344CB8AC3E}">
        <p14:creationId xmlns:p14="http://schemas.microsoft.com/office/powerpoint/2010/main" val="17507370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25207A3-7620-4D87-8774-0A8982D54B1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7" name="Title 1">
            <a:extLst>
              <a:ext uri="{FF2B5EF4-FFF2-40B4-BE49-F238E27FC236}">
                <a16:creationId xmlns:a16="http://schemas.microsoft.com/office/drawing/2014/main" id="{8FB9C386-CE10-43F7-9178-51CEDFC8FBDB}"/>
              </a:ext>
            </a:extLst>
          </p:cNvPr>
          <p:cNvSpPr>
            <a:spLocks noGrp="1"/>
          </p:cNvSpPr>
          <p:nvPr>
            <p:ph type="title"/>
          </p:nvPr>
        </p:nvSpPr>
        <p:spPr>
          <a:xfrm>
            <a:off x="457200" y="586975"/>
            <a:ext cx="5138700" cy="857400"/>
          </a:xfrm>
        </p:spPr>
        <p:txBody>
          <a:bodyPr/>
          <a:lstStyle/>
          <a:p>
            <a:r>
              <a:rPr lang="en-US" dirty="0">
                <a:latin typeface="+mj-lt"/>
              </a:rPr>
              <a:t>DẠY CHO MÁY HỌC</a:t>
            </a:r>
          </a:p>
        </p:txBody>
      </p:sp>
      <p:sp>
        <p:nvSpPr>
          <p:cNvPr id="8" name="Text Placeholder 2">
            <a:extLst>
              <a:ext uri="{FF2B5EF4-FFF2-40B4-BE49-F238E27FC236}">
                <a16:creationId xmlns:a16="http://schemas.microsoft.com/office/drawing/2014/main" id="{0031DFA8-8705-4BCE-86A7-10014B95F5DC}"/>
              </a:ext>
            </a:extLst>
          </p:cNvPr>
          <p:cNvSpPr>
            <a:spLocks noGrp="1"/>
          </p:cNvSpPr>
          <p:nvPr>
            <p:ph type="body" idx="1"/>
          </p:nvPr>
        </p:nvSpPr>
        <p:spPr>
          <a:xfrm>
            <a:off x="457200" y="1444375"/>
            <a:ext cx="3250406" cy="1003044"/>
          </a:xfrm>
        </p:spPr>
        <p:txBody>
          <a:bodyPr/>
          <a:lstStyle/>
          <a:p>
            <a:pPr marL="152400" indent="0">
              <a:buNone/>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Tăng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độ</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đa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dạng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của</a:t>
            </a:r>
            <a:r>
              <a:rPr lang="en-US" sz="1800" dirty="0">
                <a:effectLst/>
                <a:latin typeface="Calibri" panose="020F0502020204030204" pitchFamily="34" charset="0"/>
                <a:ea typeface="Times New Roman" panose="02020603050405020304" pitchFamily="18" charset="0"/>
                <a:cs typeface="Calibri" panose="020F0502020204030204" pitchFamily="34" charset="0"/>
              </a:rPr>
              <a:t> data: </a:t>
            </a:r>
          </a:p>
          <a:p>
            <a:r>
              <a:rPr lang="en-US" sz="1800" dirty="0">
                <a:latin typeface="Calibri" panose="020F0502020204030204" pitchFamily="34" charset="0"/>
                <a:ea typeface="Calibri" panose="020F0502020204030204" pitchFamily="34" charset="0"/>
                <a:cs typeface="Calibri" panose="020F0502020204030204" pitchFamily="34" charset="0"/>
              </a:rPr>
              <a:t>Radom zoom: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52400" indent="0">
              <a:buNone/>
            </a:pPr>
            <a:endParaRPr lang="en-US" dirty="0"/>
          </a:p>
        </p:txBody>
      </p:sp>
      <p:sp>
        <p:nvSpPr>
          <p:cNvPr id="9" name="Slide Number Placeholder 5">
            <a:extLst>
              <a:ext uri="{FF2B5EF4-FFF2-40B4-BE49-F238E27FC236}">
                <a16:creationId xmlns:a16="http://schemas.microsoft.com/office/drawing/2014/main" id="{747084C2-54FC-427B-8547-1D055A0579EF}"/>
              </a:ext>
            </a:extLst>
          </p:cNvPr>
          <p:cNvSpPr txBox="1">
            <a:spLocks/>
          </p:cNvSpPr>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pPr/>
              <a:t>11</a:t>
            </a:fld>
            <a:endParaRPr lang="en"/>
          </a:p>
        </p:txBody>
      </p:sp>
      <p:pic>
        <p:nvPicPr>
          <p:cNvPr id="11" name="Picture 10">
            <a:extLst>
              <a:ext uri="{FF2B5EF4-FFF2-40B4-BE49-F238E27FC236}">
                <a16:creationId xmlns:a16="http://schemas.microsoft.com/office/drawing/2014/main" id="{AD4D16C3-C6F9-4BFE-9024-8806A549FC7B}"/>
              </a:ext>
            </a:extLst>
          </p:cNvPr>
          <p:cNvPicPr>
            <a:picLocks noChangeAspect="1"/>
          </p:cNvPicPr>
          <p:nvPr/>
        </p:nvPicPr>
        <p:blipFill>
          <a:blip r:embed="rId2"/>
          <a:stretch>
            <a:fillRect/>
          </a:stretch>
        </p:blipFill>
        <p:spPr>
          <a:xfrm>
            <a:off x="457200" y="2301775"/>
            <a:ext cx="5633773" cy="2605981"/>
          </a:xfrm>
          <a:prstGeom prst="rect">
            <a:avLst/>
          </a:prstGeom>
        </p:spPr>
      </p:pic>
    </p:spTree>
    <p:extLst>
      <p:ext uri="{BB962C8B-B14F-4D97-AF65-F5344CB8AC3E}">
        <p14:creationId xmlns:p14="http://schemas.microsoft.com/office/powerpoint/2010/main" val="19007132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1000"/>
                                        <p:tgtEl>
                                          <p:spTgt spid="8">
                                            <p:txEl>
                                              <p:pRg st="1" end="1"/>
                                            </p:txEl>
                                          </p:spTgt>
                                        </p:tgtEl>
                                      </p:cBhvr>
                                    </p:animEffect>
                                    <p:anim calcmode="lin" valueType="num">
                                      <p:cBhvr>
                                        <p:cTn id="19"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D4A654-5855-4B86-8CD9-D134081FE6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8" name="Slide Number Placeholder 5">
            <a:extLst>
              <a:ext uri="{FF2B5EF4-FFF2-40B4-BE49-F238E27FC236}">
                <a16:creationId xmlns:a16="http://schemas.microsoft.com/office/drawing/2014/main" id="{E4229F36-51F5-4A06-A014-B28B6D38461D}"/>
              </a:ext>
            </a:extLst>
          </p:cNvPr>
          <p:cNvSpPr txBox="1">
            <a:spLocks/>
          </p:cNvSpPr>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pPr/>
              <a:t>12</a:t>
            </a:fld>
            <a:endParaRPr lang="en"/>
          </a:p>
        </p:txBody>
      </p:sp>
      <p:sp>
        <p:nvSpPr>
          <p:cNvPr id="9" name="Title 1">
            <a:extLst>
              <a:ext uri="{FF2B5EF4-FFF2-40B4-BE49-F238E27FC236}">
                <a16:creationId xmlns:a16="http://schemas.microsoft.com/office/drawing/2014/main" id="{B1FE4662-7FB9-44EF-BF94-D9BEDF4F89FF}"/>
              </a:ext>
            </a:extLst>
          </p:cNvPr>
          <p:cNvSpPr>
            <a:spLocks noGrp="1"/>
          </p:cNvSpPr>
          <p:nvPr>
            <p:ph type="title"/>
          </p:nvPr>
        </p:nvSpPr>
        <p:spPr>
          <a:xfrm>
            <a:off x="457200" y="586975"/>
            <a:ext cx="5138700" cy="857400"/>
          </a:xfrm>
        </p:spPr>
        <p:txBody>
          <a:bodyPr/>
          <a:lstStyle/>
          <a:p>
            <a:r>
              <a:rPr lang="en-US" dirty="0">
                <a:latin typeface="+mj-lt"/>
              </a:rPr>
              <a:t>DẠY CHO MÁY HỌC</a:t>
            </a:r>
          </a:p>
        </p:txBody>
      </p:sp>
      <p:sp>
        <p:nvSpPr>
          <p:cNvPr id="10" name="Text Placeholder 2">
            <a:extLst>
              <a:ext uri="{FF2B5EF4-FFF2-40B4-BE49-F238E27FC236}">
                <a16:creationId xmlns:a16="http://schemas.microsoft.com/office/drawing/2014/main" id="{30CFF66B-0620-4477-91AF-3C31074144E8}"/>
              </a:ext>
            </a:extLst>
          </p:cNvPr>
          <p:cNvSpPr>
            <a:spLocks noGrp="1"/>
          </p:cNvSpPr>
          <p:nvPr>
            <p:ph type="body" idx="1"/>
          </p:nvPr>
        </p:nvSpPr>
        <p:spPr>
          <a:xfrm>
            <a:off x="457200" y="1444375"/>
            <a:ext cx="3250406" cy="1003044"/>
          </a:xfrm>
        </p:spPr>
        <p:txBody>
          <a:bodyPr/>
          <a:lstStyle/>
          <a:p>
            <a:pPr marL="152400" indent="0">
              <a:buNone/>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Tăng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độ</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đa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dạng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của</a:t>
            </a:r>
            <a:r>
              <a:rPr lang="en-US" sz="1800" dirty="0">
                <a:effectLst/>
                <a:latin typeface="Calibri" panose="020F0502020204030204" pitchFamily="34" charset="0"/>
                <a:ea typeface="Times New Roman" panose="02020603050405020304" pitchFamily="18" charset="0"/>
                <a:cs typeface="Calibri" panose="020F0502020204030204" pitchFamily="34" charset="0"/>
              </a:rPr>
              <a:t> data: </a:t>
            </a:r>
          </a:p>
          <a:p>
            <a:r>
              <a:rPr lang="en-US" sz="1800" dirty="0">
                <a:latin typeface="Calibri" panose="020F0502020204030204" pitchFamily="34" charset="0"/>
                <a:ea typeface="Calibri" panose="020F0502020204030204" pitchFamily="34" charset="0"/>
                <a:cs typeface="Calibri" panose="020F0502020204030204" pitchFamily="34" charset="0"/>
              </a:rPr>
              <a:t>Radom shift: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52400" indent="0">
              <a:buNone/>
            </a:pPr>
            <a:endParaRPr lang="en-US" dirty="0"/>
          </a:p>
        </p:txBody>
      </p:sp>
      <p:sp>
        <p:nvSpPr>
          <p:cNvPr id="11" name="Slide Number Placeholder 5">
            <a:extLst>
              <a:ext uri="{FF2B5EF4-FFF2-40B4-BE49-F238E27FC236}">
                <a16:creationId xmlns:a16="http://schemas.microsoft.com/office/drawing/2014/main" id="{B2711C00-00D9-43CD-9E5B-51A273425691}"/>
              </a:ext>
            </a:extLst>
          </p:cNvPr>
          <p:cNvSpPr txBox="1">
            <a:spLocks/>
          </p:cNvSpPr>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pPr/>
              <a:t>12</a:t>
            </a:fld>
            <a:endParaRPr lang="en"/>
          </a:p>
        </p:txBody>
      </p:sp>
      <p:pic>
        <p:nvPicPr>
          <p:cNvPr id="13" name="Picture 12">
            <a:extLst>
              <a:ext uri="{FF2B5EF4-FFF2-40B4-BE49-F238E27FC236}">
                <a16:creationId xmlns:a16="http://schemas.microsoft.com/office/drawing/2014/main" id="{86992535-63A3-49FE-A1C8-F13F75957073}"/>
              </a:ext>
            </a:extLst>
          </p:cNvPr>
          <p:cNvPicPr>
            <a:picLocks noChangeAspect="1"/>
          </p:cNvPicPr>
          <p:nvPr/>
        </p:nvPicPr>
        <p:blipFill>
          <a:blip r:embed="rId2"/>
          <a:stretch>
            <a:fillRect/>
          </a:stretch>
        </p:blipFill>
        <p:spPr>
          <a:xfrm>
            <a:off x="457200" y="2306001"/>
            <a:ext cx="5629507" cy="2523174"/>
          </a:xfrm>
          <a:prstGeom prst="rect">
            <a:avLst/>
          </a:prstGeom>
        </p:spPr>
      </p:pic>
    </p:spTree>
    <p:extLst>
      <p:ext uri="{BB962C8B-B14F-4D97-AF65-F5344CB8AC3E}">
        <p14:creationId xmlns:p14="http://schemas.microsoft.com/office/powerpoint/2010/main" val="3044443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1000"/>
                                        <p:tgtEl>
                                          <p:spTgt spid="10">
                                            <p:txEl>
                                              <p:pRg st="0" end="0"/>
                                            </p:txEl>
                                          </p:spTgt>
                                        </p:tgtEl>
                                      </p:cBhvr>
                                    </p:animEffect>
                                    <p:anim calcmode="lin" valueType="num">
                                      <p:cBhvr>
                                        <p:cTn id="1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1000"/>
                                        <p:tgtEl>
                                          <p:spTgt spid="10">
                                            <p:txEl>
                                              <p:pRg st="1" end="1"/>
                                            </p:txEl>
                                          </p:spTgt>
                                        </p:tgtEl>
                                      </p:cBhvr>
                                    </p:animEffect>
                                    <p:anim calcmode="lin" valueType="num">
                                      <p:cBhvr>
                                        <p:cTn id="19"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0B1F2E-0067-41F7-B5C3-8164F1AB25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8" name="Slide Number Placeholder 5">
            <a:extLst>
              <a:ext uri="{FF2B5EF4-FFF2-40B4-BE49-F238E27FC236}">
                <a16:creationId xmlns:a16="http://schemas.microsoft.com/office/drawing/2014/main" id="{17CA106A-C46A-40B2-8D45-6B1EE73E1508}"/>
              </a:ext>
            </a:extLst>
          </p:cNvPr>
          <p:cNvSpPr txBox="1">
            <a:spLocks/>
          </p:cNvSpPr>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pPr/>
              <a:t>13</a:t>
            </a:fld>
            <a:endParaRPr lang="en"/>
          </a:p>
        </p:txBody>
      </p:sp>
      <p:sp>
        <p:nvSpPr>
          <p:cNvPr id="9" name="Slide Number Placeholder 5">
            <a:extLst>
              <a:ext uri="{FF2B5EF4-FFF2-40B4-BE49-F238E27FC236}">
                <a16:creationId xmlns:a16="http://schemas.microsoft.com/office/drawing/2014/main" id="{2C3898C6-1F99-42B1-811B-B14FE806498B}"/>
              </a:ext>
            </a:extLst>
          </p:cNvPr>
          <p:cNvSpPr txBox="1">
            <a:spLocks/>
          </p:cNvSpPr>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pPr/>
              <a:t>13</a:t>
            </a:fld>
            <a:endParaRPr lang="en"/>
          </a:p>
        </p:txBody>
      </p:sp>
      <p:sp>
        <p:nvSpPr>
          <p:cNvPr id="10" name="Title 1">
            <a:extLst>
              <a:ext uri="{FF2B5EF4-FFF2-40B4-BE49-F238E27FC236}">
                <a16:creationId xmlns:a16="http://schemas.microsoft.com/office/drawing/2014/main" id="{54D4FF42-9D97-4572-B479-295D2D13995C}"/>
              </a:ext>
            </a:extLst>
          </p:cNvPr>
          <p:cNvSpPr>
            <a:spLocks noGrp="1"/>
          </p:cNvSpPr>
          <p:nvPr>
            <p:ph type="title"/>
          </p:nvPr>
        </p:nvSpPr>
        <p:spPr>
          <a:xfrm>
            <a:off x="457200" y="586975"/>
            <a:ext cx="5138700" cy="857400"/>
          </a:xfrm>
        </p:spPr>
        <p:txBody>
          <a:bodyPr/>
          <a:lstStyle/>
          <a:p>
            <a:r>
              <a:rPr lang="en-US" dirty="0">
                <a:latin typeface="+mj-lt"/>
              </a:rPr>
              <a:t>DẠY CHO MÁY HỌC</a:t>
            </a:r>
          </a:p>
        </p:txBody>
      </p:sp>
      <p:sp>
        <p:nvSpPr>
          <p:cNvPr id="11" name="Text Placeholder 2">
            <a:extLst>
              <a:ext uri="{FF2B5EF4-FFF2-40B4-BE49-F238E27FC236}">
                <a16:creationId xmlns:a16="http://schemas.microsoft.com/office/drawing/2014/main" id="{099257DE-1143-47A5-845C-4D228775BBB4}"/>
              </a:ext>
            </a:extLst>
          </p:cNvPr>
          <p:cNvSpPr>
            <a:spLocks noGrp="1"/>
          </p:cNvSpPr>
          <p:nvPr>
            <p:ph type="body" idx="1"/>
          </p:nvPr>
        </p:nvSpPr>
        <p:spPr>
          <a:xfrm>
            <a:off x="457200" y="1444375"/>
            <a:ext cx="3250406" cy="1003044"/>
          </a:xfrm>
        </p:spPr>
        <p:txBody>
          <a:bodyPr/>
          <a:lstStyle/>
          <a:p>
            <a:pPr marL="152400" indent="0">
              <a:buNone/>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Tăng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độ</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đa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dạng</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của</a:t>
            </a:r>
            <a:r>
              <a:rPr lang="en-US" sz="1800" dirty="0">
                <a:effectLst/>
                <a:latin typeface="Calibri" panose="020F0502020204030204" pitchFamily="34" charset="0"/>
                <a:ea typeface="Times New Roman" panose="02020603050405020304" pitchFamily="18" charset="0"/>
                <a:cs typeface="Calibri" panose="020F0502020204030204" pitchFamily="34" charset="0"/>
              </a:rPr>
              <a:t> data: </a:t>
            </a:r>
          </a:p>
          <a:p>
            <a:r>
              <a:rPr lang="en-US" sz="1800" dirty="0">
                <a:latin typeface="Calibri" panose="020F0502020204030204" pitchFamily="34" charset="0"/>
                <a:ea typeface="Calibri" panose="020F0502020204030204" pitchFamily="34" charset="0"/>
                <a:cs typeface="Calibri" panose="020F0502020204030204" pitchFamily="34" charset="0"/>
              </a:rPr>
              <a:t>Radom shear: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52400" indent="0">
              <a:buNone/>
            </a:pPr>
            <a:endParaRPr lang="en-US" dirty="0"/>
          </a:p>
        </p:txBody>
      </p:sp>
      <p:sp>
        <p:nvSpPr>
          <p:cNvPr id="12" name="Slide Number Placeholder 5">
            <a:extLst>
              <a:ext uri="{FF2B5EF4-FFF2-40B4-BE49-F238E27FC236}">
                <a16:creationId xmlns:a16="http://schemas.microsoft.com/office/drawing/2014/main" id="{C8C4AB6D-9132-43A5-A0F3-2C5A96ADBE4A}"/>
              </a:ext>
            </a:extLst>
          </p:cNvPr>
          <p:cNvSpPr txBox="1">
            <a:spLocks/>
          </p:cNvSpPr>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pPr/>
              <a:t>13</a:t>
            </a:fld>
            <a:endParaRPr lang="en"/>
          </a:p>
        </p:txBody>
      </p:sp>
      <p:pic>
        <p:nvPicPr>
          <p:cNvPr id="14" name="Picture 13">
            <a:extLst>
              <a:ext uri="{FF2B5EF4-FFF2-40B4-BE49-F238E27FC236}">
                <a16:creationId xmlns:a16="http://schemas.microsoft.com/office/drawing/2014/main" id="{6E9D52BF-B3C3-40DE-AAC9-E80103388206}"/>
              </a:ext>
            </a:extLst>
          </p:cNvPr>
          <p:cNvPicPr>
            <a:picLocks noChangeAspect="1"/>
          </p:cNvPicPr>
          <p:nvPr/>
        </p:nvPicPr>
        <p:blipFill>
          <a:blip r:embed="rId2"/>
          <a:stretch>
            <a:fillRect/>
          </a:stretch>
        </p:blipFill>
        <p:spPr>
          <a:xfrm>
            <a:off x="406937" y="2301776"/>
            <a:ext cx="5645306" cy="2420244"/>
          </a:xfrm>
          <a:prstGeom prst="rect">
            <a:avLst/>
          </a:prstGeom>
        </p:spPr>
      </p:pic>
    </p:spTree>
    <p:extLst>
      <p:ext uri="{BB962C8B-B14F-4D97-AF65-F5344CB8AC3E}">
        <p14:creationId xmlns:p14="http://schemas.microsoft.com/office/powerpoint/2010/main" val="38296982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1000"/>
                                        <p:tgtEl>
                                          <p:spTgt spid="11">
                                            <p:txEl>
                                              <p:pRg st="1" end="1"/>
                                            </p:txEl>
                                          </p:spTgt>
                                        </p:tgtEl>
                                      </p:cBhvr>
                                    </p:animEffect>
                                    <p:anim calcmode="lin" valueType="num">
                                      <p:cBhvr>
                                        <p:cTn id="19"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FAF97F-DD95-4B8C-B62F-1B4FF8FFF1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7" name="Title 1">
            <a:extLst>
              <a:ext uri="{FF2B5EF4-FFF2-40B4-BE49-F238E27FC236}">
                <a16:creationId xmlns:a16="http://schemas.microsoft.com/office/drawing/2014/main" id="{AAEF4D20-EEA9-488A-8843-42E3ED3B9E54}"/>
              </a:ext>
            </a:extLst>
          </p:cNvPr>
          <p:cNvSpPr>
            <a:spLocks noGrp="1"/>
          </p:cNvSpPr>
          <p:nvPr>
            <p:ph type="title"/>
          </p:nvPr>
        </p:nvSpPr>
        <p:spPr>
          <a:xfrm>
            <a:off x="457100" y="172638"/>
            <a:ext cx="5138700" cy="857400"/>
          </a:xfrm>
        </p:spPr>
        <p:txBody>
          <a:bodyPr/>
          <a:lstStyle/>
          <a:p>
            <a:r>
              <a:rPr lang="en-US" dirty="0">
                <a:latin typeface="+mj-lt"/>
              </a:rPr>
              <a:t>DẠY CHO MÁY HỌC</a:t>
            </a:r>
          </a:p>
        </p:txBody>
      </p:sp>
      <p:sp>
        <p:nvSpPr>
          <p:cNvPr id="10" name="Slide Number Placeholder 5">
            <a:extLst>
              <a:ext uri="{FF2B5EF4-FFF2-40B4-BE49-F238E27FC236}">
                <a16:creationId xmlns:a16="http://schemas.microsoft.com/office/drawing/2014/main" id="{F3E3F296-5D49-4C36-AB66-6B999CC5ACF2}"/>
              </a:ext>
            </a:extLst>
          </p:cNvPr>
          <p:cNvSpPr txBox="1">
            <a:spLocks/>
          </p:cNvSpPr>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1pPr>
            <a:lvl2pPr marR="0" lvl="1"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2pPr>
            <a:lvl3pPr marR="0" lvl="2"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3pPr>
            <a:lvl4pPr marR="0" lvl="3"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4pPr>
            <a:lvl5pPr marR="0" lvl="4"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5pPr>
            <a:lvl6pPr marR="0" lvl="5"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6pPr>
            <a:lvl7pPr marR="0" lvl="6"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7pPr>
            <a:lvl8pPr marR="0" lvl="7"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8pPr>
            <a:lvl9pPr marR="0" lvl="8" algn="ctr" rtl="0">
              <a:lnSpc>
                <a:spcPct val="100000"/>
              </a:lnSpc>
              <a:spcBef>
                <a:spcPts val="0"/>
              </a:spcBef>
              <a:spcAft>
                <a:spcPts val="0"/>
              </a:spcAft>
              <a:buClr>
                <a:srgbClr val="000000"/>
              </a:buClr>
              <a:buFont typeface="Arial"/>
              <a:buNone/>
              <a:defRPr sz="1000" b="0" i="0" u="none" strike="noStrike" cap="none">
                <a:solidFill>
                  <a:schemeClr val="lt1"/>
                </a:solidFill>
                <a:latin typeface="Barlow"/>
                <a:ea typeface="Barlow"/>
                <a:cs typeface="Barlow"/>
                <a:sym typeface="Barlow"/>
              </a:defRPr>
            </a:lvl9pPr>
          </a:lstStyle>
          <a:p>
            <a:fld id="{00000000-1234-1234-1234-123412341234}" type="slidenum">
              <a:rPr lang="en" smtClean="0"/>
              <a:pPr/>
              <a:t>14</a:t>
            </a:fld>
            <a:endParaRPr lang="en"/>
          </a:p>
        </p:txBody>
      </p:sp>
      <p:sp>
        <p:nvSpPr>
          <p:cNvPr id="11" name="TextBox 10">
            <a:extLst>
              <a:ext uri="{FF2B5EF4-FFF2-40B4-BE49-F238E27FC236}">
                <a16:creationId xmlns:a16="http://schemas.microsoft.com/office/drawing/2014/main" id="{5F1328DA-A866-4ECD-A5C7-1CBF812F0BFC}"/>
              </a:ext>
            </a:extLst>
          </p:cNvPr>
          <p:cNvSpPr txBox="1"/>
          <p:nvPr/>
        </p:nvSpPr>
        <p:spPr>
          <a:xfrm>
            <a:off x="514350" y="940725"/>
            <a:ext cx="5557837" cy="584775"/>
          </a:xfrm>
          <a:prstGeom prst="rect">
            <a:avLst/>
          </a:prstGeom>
          <a:noFill/>
        </p:spPr>
        <p:txBody>
          <a:bodyPr wrap="square" rtlCol="0">
            <a:spAutoFit/>
          </a:bodyPr>
          <a:lstStyle/>
          <a:p>
            <a:r>
              <a:rPr lang="en-US" sz="1800" dirty="0" err="1">
                <a:effectLst/>
                <a:latin typeface="Calibri" panose="020F0502020204030204" pitchFamily="34" charset="0"/>
                <a:ea typeface="Times New Roman" panose="02020603050405020304" pitchFamily="18" charset="0"/>
                <a:cs typeface="Calibri" panose="020F0502020204030204" pitchFamily="34" charset="0"/>
              </a:rPr>
              <a:t>Kết</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quả</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sau</a:t>
            </a:r>
            <a:r>
              <a:rPr lang="en-US" sz="1800" dirty="0">
                <a:effectLst/>
                <a:latin typeface="Calibri" panose="020F0502020204030204" pitchFamily="34" charset="0"/>
                <a:ea typeface="Times New Roman" panose="02020603050405020304" pitchFamily="18" charset="0"/>
                <a:cs typeface="Calibri" panose="020F0502020204030204" pitchFamily="34" charset="0"/>
              </a:rPr>
              <a:t> train: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16" name="Picture 15">
            <a:extLst>
              <a:ext uri="{FF2B5EF4-FFF2-40B4-BE49-F238E27FC236}">
                <a16:creationId xmlns:a16="http://schemas.microsoft.com/office/drawing/2014/main" id="{4B6A846B-CF82-493D-9A21-2EC7497E41C1}"/>
              </a:ext>
            </a:extLst>
          </p:cNvPr>
          <p:cNvPicPr>
            <a:picLocks noChangeAspect="1"/>
          </p:cNvPicPr>
          <p:nvPr/>
        </p:nvPicPr>
        <p:blipFill>
          <a:blip r:embed="rId2"/>
          <a:stretch>
            <a:fillRect/>
          </a:stretch>
        </p:blipFill>
        <p:spPr>
          <a:xfrm>
            <a:off x="457100" y="1410155"/>
            <a:ext cx="3688400" cy="2694666"/>
          </a:xfrm>
          <a:prstGeom prst="rect">
            <a:avLst/>
          </a:prstGeom>
        </p:spPr>
      </p:pic>
    </p:spTree>
    <p:extLst>
      <p:ext uri="{BB962C8B-B14F-4D97-AF65-F5344CB8AC3E}">
        <p14:creationId xmlns:p14="http://schemas.microsoft.com/office/powerpoint/2010/main" val="39831446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00050" y="301225"/>
            <a:ext cx="5138700" cy="6917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j-lt"/>
              </a:rPr>
              <a:t>HẠN CHẾ</a:t>
            </a:r>
            <a:endParaRPr dirty="0">
              <a:latin typeface="+mj-lt"/>
            </a:endParaRPr>
          </a:p>
        </p:txBody>
      </p:sp>
      <p:sp>
        <p:nvSpPr>
          <p:cNvPr id="308" name="Google Shape;308;p21"/>
          <p:cNvSpPr txBox="1">
            <a:spLocks noGrp="1"/>
          </p:cNvSpPr>
          <p:nvPr>
            <p:ph type="body" idx="1"/>
          </p:nvPr>
        </p:nvSpPr>
        <p:spPr>
          <a:xfrm>
            <a:off x="400050" y="1050840"/>
            <a:ext cx="4236244" cy="109943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dirty="0"/>
              <a:t>Sử dụng vật dụng có hình dạng giống khẩu trang vẫn xác định đang mang khẩu trang.</a:t>
            </a:r>
          </a:p>
          <a:p>
            <a:pPr marL="0" indent="0" algn="just">
              <a:buNone/>
            </a:pPr>
            <a:r>
              <a:rPr lang="vi-VN" dirty="0"/>
              <a:t>Chưa xác định được người mang khẩu trang không đúng cách.</a:t>
            </a:r>
          </a:p>
        </p:txBody>
      </p:sp>
      <p:sp>
        <p:nvSpPr>
          <p:cNvPr id="311" name="Google Shape;311;p2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7" name="Picture 6">
            <a:extLst>
              <a:ext uri="{FF2B5EF4-FFF2-40B4-BE49-F238E27FC236}">
                <a16:creationId xmlns:a16="http://schemas.microsoft.com/office/drawing/2014/main" id="{32A965F8-EEF2-4610-A71E-8024FF93FBF0}"/>
              </a:ext>
            </a:extLst>
          </p:cNvPr>
          <p:cNvPicPr>
            <a:picLocks noChangeAspect="1"/>
          </p:cNvPicPr>
          <p:nvPr/>
        </p:nvPicPr>
        <p:blipFill>
          <a:blip r:embed="rId3"/>
          <a:stretch>
            <a:fillRect/>
          </a:stretch>
        </p:blipFill>
        <p:spPr>
          <a:xfrm>
            <a:off x="524145" y="2320534"/>
            <a:ext cx="2333356" cy="2371724"/>
          </a:xfrm>
          <a:prstGeom prst="rect">
            <a:avLst/>
          </a:prstGeom>
        </p:spPr>
      </p:pic>
      <p:pic>
        <p:nvPicPr>
          <p:cNvPr id="9" name="Picture 8">
            <a:extLst>
              <a:ext uri="{FF2B5EF4-FFF2-40B4-BE49-F238E27FC236}">
                <a16:creationId xmlns:a16="http://schemas.microsoft.com/office/drawing/2014/main" id="{B3F8C2BF-8B43-4913-96C3-261C8B2E4B06}"/>
              </a:ext>
            </a:extLst>
          </p:cNvPr>
          <p:cNvPicPr>
            <a:picLocks noChangeAspect="1"/>
          </p:cNvPicPr>
          <p:nvPr/>
        </p:nvPicPr>
        <p:blipFill>
          <a:blip r:embed="rId4"/>
          <a:stretch>
            <a:fillRect/>
          </a:stretch>
        </p:blipFill>
        <p:spPr>
          <a:xfrm>
            <a:off x="3205394" y="2320534"/>
            <a:ext cx="2333356" cy="237172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anim calcmode="lin" valueType="num">
                                      <p:cBhvr>
                                        <p:cTn id="8" dur="1000" fill="hold"/>
                                        <p:tgtEl>
                                          <p:spTgt spid="307"/>
                                        </p:tgtEl>
                                        <p:attrNameLst>
                                          <p:attrName>ppt_x</p:attrName>
                                        </p:attrNameLst>
                                      </p:cBhvr>
                                      <p:tavLst>
                                        <p:tav tm="0">
                                          <p:val>
                                            <p:strVal val="#ppt_x"/>
                                          </p:val>
                                        </p:tav>
                                        <p:tav tm="100000">
                                          <p:val>
                                            <p:strVal val="#ppt_x"/>
                                          </p:val>
                                        </p:tav>
                                      </p:tavLst>
                                    </p:anim>
                                    <p:anim calcmode="lin" valueType="num">
                                      <p:cBhvr>
                                        <p:cTn id="9" dur="1000" fill="hold"/>
                                        <p:tgtEl>
                                          <p:spTgt spid="30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08">
                                            <p:txEl>
                                              <p:pRg st="0" end="0"/>
                                            </p:txEl>
                                          </p:spTgt>
                                        </p:tgtEl>
                                        <p:attrNameLst>
                                          <p:attrName>style.visibility</p:attrName>
                                        </p:attrNameLst>
                                      </p:cBhvr>
                                      <p:to>
                                        <p:strVal val="visible"/>
                                      </p:to>
                                    </p:set>
                                    <p:animEffect transition="in" filter="fade">
                                      <p:cBhvr>
                                        <p:cTn id="13" dur="1000"/>
                                        <p:tgtEl>
                                          <p:spTgt spid="308">
                                            <p:txEl>
                                              <p:pRg st="0" end="0"/>
                                            </p:txEl>
                                          </p:spTgt>
                                        </p:tgtEl>
                                      </p:cBhvr>
                                    </p:animEffect>
                                    <p:anim calcmode="lin" valueType="num">
                                      <p:cBhvr>
                                        <p:cTn id="14"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08">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08">
                                            <p:txEl>
                                              <p:pRg st="1" end="1"/>
                                            </p:txEl>
                                          </p:spTgt>
                                        </p:tgtEl>
                                        <p:attrNameLst>
                                          <p:attrName>style.visibility</p:attrName>
                                        </p:attrNameLst>
                                      </p:cBhvr>
                                      <p:to>
                                        <p:strVal val="visible"/>
                                      </p:to>
                                    </p:set>
                                    <p:animEffect transition="in" filter="fade">
                                      <p:cBhvr>
                                        <p:cTn id="18" dur="1000"/>
                                        <p:tgtEl>
                                          <p:spTgt spid="308">
                                            <p:txEl>
                                              <p:pRg st="1" end="1"/>
                                            </p:txEl>
                                          </p:spTgt>
                                        </p:tgtEl>
                                      </p:cBhvr>
                                    </p:animEffect>
                                    <p:anim calcmode="lin" valueType="num">
                                      <p:cBhvr>
                                        <p:cTn id="19" dur="1000" fill="hold"/>
                                        <p:tgtEl>
                                          <p:spTgt spid="308">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08">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P spid="30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3" name="Google Shape;483;p36"/>
          <p:cNvSpPr txBox="1">
            <a:spLocks noGrp="1"/>
          </p:cNvSpPr>
          <p:nvPr>
            <p:ph type="ctrTitle" idx="4294967295"/>
          </p:nvPr>
        </p:nvSpPr>
        <p:spPr>
          <a:xfrm>
            <a:off x="685800" y="4403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
        <p:nvSpPr>
          <p:cNvPr id="484" name="Google Shape;484;p36"/>
          <p:cNvSpPr txBox="1">
            <a:spLocks noGrp="1"/>
          </p:cNvSpPr>
          <p:nvPr>
            <p:ph type="subTitle" idx="4294967295"/>
          </p:nvPr>
        </p:nvSpPr>
        <p:spPr>
          <a:xfrm>
            <a:off x="685800" y="16399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3600" b="1" dirty="0"/>
              <a:t>Any questions?</a:t>
            </a:r>
            <a:endParaRPr sz="3600" b="1" dirty="0"/>
          </a:p>
        </p:txBody>
      </p:sp>
      <p:sp>
        <p:nvSpPr>
          <p:cNvPr id="486" name="Google Shape;486;p3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4" name="Picture 3">
            <a:extLst>
              <a:ext uri="{FF2B5EF4-FFF2-40B4-BE49-F238E27FC236}">
                <a16:creationId xmlns:a16="http://schemas.microsoft.com/office/drawing/2014/main" id="{3A330B72-1FBA-4E69-9470-4E6DF196D5F6}"/>
              </a:ext>
            </a:extLst>
          </p:cNvPr>
          <p:cNvPicPr>
            <a:picLocks noChangeAspect="1"/>
          </p:cNvPicPr>
          <p:nvPr/>
        </p:nvPicPr>
        <p:blipFill>
          <a:blip r:embed="rId4"/>
          <a:stretch>
            <a:fillRect/>
          </a:stretch>
        </p:blipFill>
        <p:spPr>
          <a:xfrm>
            <a:off x="4572000" y="0"/>
            <a:ext cx="4572000" cy="51435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1000"/>
                                        <p:tgtEl>
                                          <p:spTgt spid="483"/>
                                        </p:tgtEl>
                                      </p:cBhvr>
                                    </p:animEffect>
                                    <p:anim calcmode="lin" valueType="num">
                                      <p:cBhvr>
                                        <p:cTn id="8" dur="1000" fill="hold"/>
                                        <p:tgtEl>
                                          <p:spTgt spid="483"/>
                                        </p:tgtEl>
                                        <p:attrNameLst>
                                          <p:attrName>ppt_x</p:attrName>
                                        </p:attrNameLst>
                                      </p:cBhvr>
                                      <p:tavLst>
                                        <p:tav tm="0">
                                          <p:val>
                                            <p:strVal val="#ppt_x"/>
                                          </p:val>
                                        </p:tav>
                                        <p:tav tm="100000">
                                          <p:val>
                                            <p:strVal val="#ppt_x"/>
                                          </p:val>
                                        </p:tav>
                                      </p:tavLst>
                                    </p:anim>
                                    <p:anim calcmode="lin" valueType="num">
                                      <p:cBhvr>
                                        <p:cTn id="9" dur="1000" fill="hold"/>
                                        <p:tgtEl>
                                          <p:spTgt spid="48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4">
                                            <p:txEl>
                                              <p:pRg st="0" end="0"/>
                                            </p:txEl>
                                          </p:spTgt>
                                        </p:tgtEl>
                                        <p:attrNameLst>
                                          <p:attrName>style.visibility</p:attrName>
                                        </p:attrNameLst>
                                      </p:cBhvr>
                                      <p:to>
                                        <p:strVal val="visible"/>
                                      </p:to>
                                    </p:set>
                                    <p:animEffect transition="in" filter="fade">
                                      <p:cBhvr>
                                        <p:cTn id="12" dur="1000"/>
                                        <p:tgtEl>
                                          <p:spTgt spid="484">
                                            <p:txEl>
                                              <p:pRg st="0" end="0"/>
                                            </p:txEl>
                                          </p:spTgt>
                                        </p:tgtEl>
                                      </p:cBhvr>
                                    </p:animEffect>
                                    <p:anim calcmode="lin" valueType="num">
                                      <p:cBhvr>
                                        <p:cTn id="13" dur="1000" fill="hold"/>
                                        <p:tgtEl>
                                          <p:spTgt spid="48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8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p:bldP spid="48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j-lt"/>
              </a:rPr>
              <a:t>QUY TRÌNH</a:t>
            </a:r>
            <a:endParaRPr dirty="0">
              <a:latin typeface="+mj-lt"/>
            </a:endParaRPr>
          </a:p>
        </p:txBody>
      </p:sp>
      <p:sp>
        <p:nvSpPr>
          <p:cNvPr id="409" name="Google Shape;409;p3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410" name="Google Shape;410;p30"/>
          <p:cNvSpPr/>
          <p:nvPr/>
        </p:nvSpPr>
        <p:spPr>
          <a:xfrm>
            <a:off x="206257" y="1911749"/>
            <a:ext cx="1522531" cy="2099687"/>
          </a:xfrm>
          <a:prstGeom prst="homePlate">
            <a:avLst>
              <a:gd name="adj" fmla="val 30129"/>
            </a:avLst>
          </a:prstGeom>
          <a:solidFill>
            <a:srgbClr val="AEAED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rgbClr val="FFFFFF"/>
                </a:solidFill>
                <a:latin typeface="Barlow Light"/>
                <a:ea typeface="Barlow Light"/>
                <a:cs typeface="Barlow Light"/>
                <a:sym typeface="Barlow Light"/>
              </a:rPr>
              <a:t>Giới</a:t>
            </a:r>
            <a:r>
              <a:rPr lang="en-US" dirty="0">
                <a:solidFill>
                  <a:srgbClr val="FFFFFF"/>
                </a:solidFill>
                <a:latin typeface="Barlow Light"/>
                <a:ea typeface="Barlow Light"/>
                <a:cs typeface="Barlow Light"/>
                <a:sym typeface="Barlow Light"/>
              </a:rPr>
              <a:t> </a:t>
            </a:r>
            <a:r>
              <a:rPr lang="en-US" dirty="0" err="1">
                <a:solidFill>
                  <a:srgbClr val="FFFFFF"/>
                </a:solidFill>
                <a:latin typeface="Barlow Light"/>
                <a:ea typeface="Barlow Light"/>
                <a:cs typeface="Barlow Light"/>
                <a:sym typeface="Barlow Light"/>
              </a:rPr>
              <a:t>thiệu</a:t>
            </a:r>
            <a:endParaRPr dirty="0">
              <a:solidFill>
                <a:srgbClr val="FFFFFF"/>
              </a:solidFill>
              <a:latin typeface="Barlow Light"/>
              <a:ea typeface="Barlow Light"/>
              <a:cs typeface="Barlow Light"/>
              <a:sym typeface="Barlow Light"/>
            </a:endParaRPr>
          </a:p>
        </p:txBody>
      </p:sp>
      <p:sp>
        <p:nvSpPr>
          <p:cNvPr id="411" name="Google Shape;411;p30"/>
          <p:cNvSpPr/>
          <p:nvPr/>
        </p:nvSpPr>
        <p:spPr>
          <a:xfrm>
            <a:off x="934948" y="1911742"/>
            <a:ext cx="1998600" cy="2099688"/>
          </a:xfrm>
          <a:prstGeom prst="chevron">
            <a:avLst>
              <a:gd name="adj" fmla="val 29853"/>
            </a:avLst>
          </a:prstGeom>
          <a:solidFill>
            <a:srgbClr val="9797DD"/>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Light"/>
                <a:ea typeface="Barlow Light"/>
                <a:cs typeface="Barlow Light"/>
                <a:sym typeface="Barlow Light"/>
              </a:rPr>
              <a:t>Lý do</a:t>
            </a:r>
            <a:endParaRPr>
              <a:solidFill>
                <a:srgbClr val="FFFFFF"/>
              </a:solidFill>
              <a:latin typeface="Barlow Light"/>
              <a:ea typeface="Barlow Light"/>
              <a:cs typeface="Barlow Light"/>
              <a:sym typeface="Barlow Light"/>
            </a:endParaRPr>
          </a:p>
        </p:txBody>
      </p:sp>
      <p:sp>
        <p:nvSpPr>
          <p:cNvPr id="9" name="Google Shape;411;p30">
            <a:extLst>
              <a:ext uri="{FF2B5EF4-FFF2-40B4-BE49-F238E27FC236}">
                <a16:creationId xmlns:a16="http://schemas.microsoft.com/office/drawing/2014/main" id="{AA4FD3B0-7AFC-41E3-B614-1D98781C227C}"/>
              </a:ext>
            </a:extLst>
          </p:cNvPr>
          <p:cNvSpPr/>
          <p:nvPr/>
        </p:nvSpPr>
        <p:spPr>
          <a:xfrm>
            <a:off x="2027250" y="1911746"/>
            <a:ext cx="1998600" cy="2099690"/>
          </a:xfrm>
          <a:prstGeom prst="chevron">
            <a:avLst>
              <a:gd name="adj" fmla="val 29853"/>
            </a:avLst>
          </a:prstGeom>
          <a:solidFill>
            <a:srgbClr val="7E7EC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solidFill>
                  <a:srgbClr val="FFFFFF"/>
                </a:solidFill>
                <a:latin typeface="Barlow Light"/>
                <a:ea typeface="Barlow Light"/>
                <a:cs typeface="Barlow Light"/>
                <a:sym typeface="Barlow Light"/>
              </a:rPr>
              <a:t>Nguyên</a:t>
            </a:r>
            <a:r>
              <a:rPr lang="en-US" dirty="0">
                <a:solidFill>
                  <a:srgbClr val="FFFFFF"/>
                </a:solidFill>
                <a:latin typeface="Barlow Light"/>
                <a:ea typeface="Barlow Light"/>
                <a:cs typeface="Barlow Light"/>
                <a:sym typeface="Barlow Light"/>
              </a:rPr>
              <a:t> </a:t>
            </a:r>
            <a:r>
              <a:rPr lang="en-US" dirty="0" err="1">
                <a:solidFill>
                  <a:srgbClr val="FFFFFF"/>
                </a:solidFill>
                <a:latin typeface="Barlow Light"/>
                <a:ea typeface="Barlow Light"/>
                <a:cs typeface="Barlow Light"/>
                <a:sym typeface="Barlow Light"/>
              </a:rPr>
              <a:t>lý</a:t>
            </a:r>
            <a:r>
              <a:rPr lang="en-US" dirty="0">
                <a:solidFill>
                  <a:srgbClr val="FFFFFF"/>
                </a:solidFill>
                <a:latin typeface="Barlow Light"/>
                <a:ea typeface="Barlow Light"/>
                <a:cs typeface="Barlow Light"/>
                <a:sym typeface="Barlow Light"/>
              </a:rPr>
              <a:t> </a:t>
            </a:r>
            <a:r>
              <a:rPr lang="en-US" dirty="0" err="1">
                <a:solidFill>
                  <a:srgbClr val="FFFFFF"/>
                </a:solidFill>
                <a:latin typeface="Barlow Light"/>
                <a:ea typeface="Barlow Light"/>
                <a:cs typeface="Barlow Light"/>
                <a:sym typeface="Barlow Light"/>
              </a:rPr>
              <a:t>hoạt</a:t>
            </a:r>
            <a:r>
              <a:rPr lang="en-US" dirty="0">
                <a:solidFill>
                  <a:srgbClr val="FFFFFF"/>
                </a:solidFill>
                <a:latin typeface="Barlow Light"/>
                <a:ea typeface="Barlow Light"/>
                <a:cs typeface="Barlow Light"/>
                <a:sym typeface="Barlow Light"/>
              </a:rPr>
              <a:t> </a:t>
            </a:r>
            <a:r>
              <a:rPr lang="en-US" dirty="0" err="1">
                <a:solidFill>
                  <a:srgbClr val="FFFFFF"/>
                </a:solidFill>
                <a:latin typeface="Barlow Light"/>
                <a:ea typeface="Barlow Light"/>
                <a:cs typeface="Barlow Light"/>
                <a:sym typeface="Barlow Light"/>
              </a:rPr>
              <a:t>động</a:t>
            </a:r>
            <a:endParaRPr dirty="0">
              <a:solidFill>
                <a:srgbClr val="FFFFFF"/>
              </a:solidFill>
              <a:latin typeface="Barlow Light"/>
              <a:ea typeface="Barlow Light"/>
              <a:cs typeface="Barlow Light"/>
              <a:sym typeface="Barlow Light"/>
            </a:endParaRPr>
          </a:p>
        </p:txBody>
      </p:sp>
      <p:sp>
        <p:nvSpPr>
          <p:cNvPr id="10" name="Google Shape;411;p30">
            <a:extLst>
              <a:ext uri="{FF2B5EF4-FFF2-40B4-BE49-F238E27FC236}">
                <a16:creationId xmlns:a16="http://schemas.microsoft.com/office/drawing/2014/main" id="{0C7B626B-A2E7-445C-BF36-9E7ADE603EFF}"/>
              </a:ext>
            </a:extLst>
          </p:cNvPr>
          <p:cNvSpPr/>
          <p:nvPr/>
        </p:nvSpPr>
        <p:spPr>
          <a:xfrm>
            <a:off x="3075622" y="1911742"/>
            <a:ext cx="1998600" cy="2099686"/>
          </a:xfrm>
          <a:prstGeom prst="chevron">
            <a:avLst>
              <a:gd name="adj" fmla="val 29853"/>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FFFF"/>
                </a:solidFill>
                <a:latin typeface="Barlow Light"/>
                <a:ea typeface="Barlow Light"/>
                <a:cs typeface="Barlow Light"/>
                <a:sym typeface="Barlow Light"/>
              </a:rPr>
              <a:t>Demo</a:t>
            </a:r>
            <a:endParaRPr dirty="0">
              <a:solidFill>
                <a:srgbClr val="FFFFFF"/>
              </a:solidFill>
              <a:latin typeface="Barlow Light"/>
              <a:ea typeface="Barlow Light"/>
              <a:cs typeface="Barlow Light"/>
              <a:sym typeface="Barlow Light"/>
            </a:endParaRPr>
          </a:p>
        </p:txBody>
      </p:sp>
      <p:sp>
        <p:nvSpPr>
          <p:cNvPr id="11" name="Google Shape;412;p30">
            <a:extLst>
              <a:ext uri="{FF2B5EF4-FFF2-40B4-BE49-F238E27FC236}">
                <a16:creationId xmlns:a16="http://schemas.microsoft.com/office/drawing/2014/main" id="{A609ECB0-2CD9-4321-88F1-5A9007A5C925}"/>
              </a:ext>
            </a:extLst>
          </p:cNvPr>
          <p:cNvSpPr/>
          <p:nvPr/>
        </p:nvSpPr>
        <p:spPr>
          <a:xfrm>
            <a:off x="4074922" y="1911743"/>
            <a:ext cx="1890109" cy="2099685"/>
          </a:xfrm>
          <a:prstGeom prst="chevron">
            <a:avLst>
              <a:gd name="adj" fmla="val 29853"/>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solidFill>
                  <a:srgbClr val="FFFFFF"/>
                </a:solidFill>
                <a:latin typeface="Barlow Light"/>
                <a:ea typeface="Barlow Light"/>
                <a:cs typeface="Barlow Light"/>
                <a:sym typeface="Barlow Light"/>
              </a:rPr>
              <a:t>Hạn</a:t>
            </a:r>
            <a:r>
              <a:rPr lang="en-US" dirty="0">
                <a:solidFill>
                  <a:srgbClr val="FFFFFF"/>
                </a:solidFill>
                <a:latin typeface="Barlow Light"/>
                <a:ea typeface="Barlow Light"/>
                <a:cs typeface="Barlow Light"/>
                <a:sym typeface="Barlow Light"/>
              </a:rPr>
              <a:t> </a:t>
            </a:r>
            <a:r>
              <a:rPr lang="en-US" dirty="0" err="1">
                <a:solidFill>
                  <a:srgbClr val="FFFFFF"/>
                </a:solidFill>
                <a:latin typeface="Barlow Light"/>
                <a:ea typeface="Barlow Light"/>
                <a:cs typeface="Barlow Light"/>
                <a:sym typeface="Barlow Light"/>
              </a:rPr>
              <a:t>chế</a:t>
            </a:r>
            <a:endParaRPr lang="en-US" dirty="0">
              <a:solidFill>
                <a:srgbClr val="FFFFFF"/>
              </a:solidFill>
              <a:latin typeface="Barlow Light"/>
              <a:ea typeface="Barlow Light"/>
              <a:cs typeface="Barlow Light"/>
              <a:sym typeface="Barlow Ligh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1000"/>
                                        <p:tgtEl>
                                          <p:spTgt spid="408"/>
                                        </p:tgtEl>
                                      </p:cBhvr>
                                    </p:animEffect>
                                    <p:anim calcmode="lin" valueType="num">
                                      <p:cBhvr>
                                        <p:cTn id="8" dur="1000" fill="hold"/>
                                        <p:tgtEl>
                                          <p:spTgt spid="408"/>
                                        </p:tgtEl>
                                        <p:attrNameLst>
                                          <p:attrName>ppt_x</p:attrName>
                                        </p:attrNameLst>
                                      </p:cBhvr>
                                      <p:tavLst>
                                        <p:tav tm="0">
                                          <p:val>
                                            <p:strVal val="#ppt_x"/>
                                          </p:val>
                                        </p:tav>
                                        <p:tav tm="100000">
                                          <p:val>
                                            <p:strVal val="#ppt_x"/>
                                          </p:val>
                                        </p:tav>
                                      </p:tavLst>
                                    </p:anim>
                                    <p:anim calcmode="lin" valueType="num">
                                      <p:cBhvr>
                                        <p:cTn id="9" dur="1000" fill="hold"/>
                                        <p:tgtEl>
                                          <p:spTgt spid="4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10"/>
                                        </p:tgtEl>
                                        <p:attrNameLst>
                                          <p:attrName>style.visibility</p:attrName>
                                        </p:attrNameLst>
                                      </p:cBhvr>
                                      <p:to>
                                        <p:strVal val="visible"/>
                                      </p:to>
                                    </p:set>
                                    <p:animEffect transition="in" filter="fade">
                                      <p:cBhvr>
                                        <p:cTn id="14" dur="500"/>
                                        <p:tgtEl>
                                          <p:spTgt spid="410"/>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11"/>
                                        </p:tgtEl>
                                        <p:attrNameLst>
                                          <p:attrName>style.visibility</p:attrName>
                                        </p:attrNameLst>
                                      </p:cBhvr>
                                      <p:to>
                                        <p:strVal val="visible"/>
                                      </p:to>
                                    </p:set>
                                    <p:animEffect transition="in" filter="fade">
                                      <p:cBhvr>
                                        <p:cTn id="18" dur="500"/>
                                        <p:tgtEl>
                                          <p:spTgt spid="411"/>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10" grpId="0" animBg="1"/>
      <p:bldP spid="411"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j-lt"/>
              </a:rPr>
              <a:t>THÀNH VIÊN</a:t>
            </a:r>
            <a:endParaRPr dirty="0">
              <a:latin typeface="+mj-lt"/>
            </a:endParaRPr>
          </a:p>
        </p:txBody>
      </p:sp>
      <p:sp>
        <p:nvSpPr>
          <p:cNvPr id="249" name="Google Shape;249;p14"/>
          <p:cNvSpPr txBox="1">
            <a:spLocks noGrp="1"/>
          </p:cNvSpPr>
          <p:nvPr>
            <p:ph type="sldNum" idx="12"/>
          </p:nvPr>
        </p:nvSpPr>
        <p:spPr>
          <a:xfrm>
            <a:off x="8808000" y="2208150"/>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7" name="Text Placeholder 6">
            <a:extLst>
              <a:ext uri="{FF2B5EF4-FFF2-40B4-BE49-F238E27FC236}">
                <a16:creationId xmlns:a16="http://schemas.microsoft.com/office/drawing/2014/main" id="{719EE0B3-4F1A-4570-B7A7-41A8A1C87017}"/>
              </a:ext>
            </a:extLst>
          </p:cNvPr>
          <p:cNvSpPr>
            <a:spLocks noGrp="1"/>
          </p:cNvSpPr>
          <p:nvPr>
            <p:ph type="body" idx="2"/>
          </p:nvPr>
        </p:nvSpPr>
        <p:spPr>
          <a:xfrm>
            <a:off x="672776" y="1522281"/>
            <a:ext cx="4706467" cy="3155100"/>
          </a:xfrm>
        </p:spPr>
        <p:txBody>
          <a:bodyPr/>
          <a:lstStyle/>
          <a:p>
            <a:pPr>
              <a:buAutoNum type="arabicPeriod"/>
            </a:pPr>
            <a:r>
              <a:rPr lang="en-US" sz="1200" dirty="0" err="1"/>
              <a:t>Phạm</a:t>
            </a:r>
            <a:r>
              <a:rPr lang="en-US" sz="1200" dirty="0"/>
              <a:t> </a:t>
            </a:r>
            <a:r>
              <a:rPr lang="en-US" sz="1200" dirty="0" err="1"/>
              <a:t>Hoàng</a:t>
            </a:r>
            <a:r>
              <a:rPr lang="en-US" sz="1200" dirty="0"/>
              <a:t> Long		N18DCCN111</a:t>
            </a:r>
          </a:p>
          <a:p>
            <a:pPr>
              <a:buAutoNum type="arabicPeriod"/>
            </a:pPr>
            <a:r>
              <a:rPr lang="en-US" sz="1200" dirty="0" err="1"/>
              <a:t>Trần</a:t>
            </a:r>
            <a:r>
              <a:rPr lang="en-US" sz="1200" dirty="0"/>
              <a:t> Quang Vinh		N18DCCN246</a:t>
            </a:r>
          </a:p>
          <a:p>
            <a:pPr>
              <a:buAutoNum type="arabicPeriod"/>
            </a:pPr>
            <a:r>
              <a:rPr lang="en-US" sz="1200" dirty="0" err="1"/>
              <a:t>Đỗ</a:t>
            </a:r>
            <a:r>
              <a:rPr lang="en-US" sz="1200" dirty="0"/>
              <a:t> </a:t>
            </a:r>
            <a:r>
              <a:rPr lang="en-US" sz="1200" dirty="0" err="1"/>
              <a:t>Huỳnh</a:t>
            </a:r>
            <a:r>
              <a:rPr lang="en-US" sz="1200" dirty="0"/>
              <a:t> </a:t>
            </a:r>
            <a:r>
              <a:rPr lang="en-US" sz="1200" dirty="0" err="1"/>
              <a:t>Hồng</a:t>
            </a:r>
            <a:r>
              <a:rPr lang="en-US" sz="1200" dirty="0"/>
              <a:t> </a:t>
            </a:r>
            <a:r>
              <a:rPr lang="en-US" sz="1200" dirty="0" err="1"/>
              <a:t>Phúc</a:t>
            </a:r>
            <a:r>
              <a:rPr lang="en-US" sz="1200" dirty="0"/>
              <a:t>		N18DCCN153</a:t>
            </a:r>
          </a:p>
          <a:p>
            <a:pPr>
              <a:buAutoNum type="arabicPeriod"/>
            </a:pPr>
            <a:r>
              <a:rPr lang="en-US" sz="1200" dirty="0" err="1"/>
              <a:t>Đoàn</a:t>
            </a:r>
            <a:r>
              <a:rPr lang="en-US" sz="1200" dirty="0"/>
              <a:t> </a:t>
            </a:r>
            <a:r>
              <a:rPr lang="en-US" sz="1200" dirty="0" err="1"/>
              <a:t>Nhật</a:t>
            </a:r>
            <a:r>
              <a:rPr lang="en-US" sz="1200" dirty="0"/>
              <a:t> Huy		N18DCCN077</a:t>
            </a:r>
          </a:p>
          <a:p>
            <a:pPr>
              <a:buAutoNum type="arabicPeriod"/>
            </a:pPr>
            <a:r>
              <a:rPr lang="en-US" sz="1200" dirty="0" err="1"/>
              <a:t>Nguyễn</a:t>
            </a:r>
            <a:r>
              <a:rPr lang="en-US" sz="1200" dirty="0"/>
              <a:t> </a:t>
            </a:r>
            <a:r>
              <a:rPr lang="en-US" sz="1200" dirty="0" err="1"/>
              <a:t>Dương</a:t>
            </a:r>
            <a:r>
              <a:rPr lang="en-US" sz="1200" dirty="0"/>
              <a:t> </a:t>
            </a:r>
            <a:r>
              <a:rPr lang="en-US" sz="1200" dirty="0" err="1"/>
              <a:t>Hải</a:t>
            </a:r>
            <a:r>
              <a:rPr lang="en-US" sz="1200" dirty="0"/>
              <a:t> </a:t>
            </a:r>
            <a:r>
              <a:rPr lang="en-US" sz="1200" dirty="0" err="1"/>
              <a:t>Đăng</a:t>
            </a:r>
            <a:r>
              <a:rPr lang="en-US" sz="1200" dirty="0"/>
              <a:t>	N18DCCN039</a:t>
            </a:r>
          </a:p>
          <a:p>
            <a:pPr>
              <a:buAutoNum type="arabicPeriod"/>
            </a:pPr>
            <a:r>
              <a:rPr lang="en-US" sz="1200" dirty="0" err="1"/>
              <a:t>Nguyễn</a:t>
            </a:r>
            <a:r>
              <a:rPr lang="en-US" sz="1200" dirty="0"/>
              <a:t> </a:t>
            </a:r>
            <a:r>
              <a:rPr lang="en-US" sz="1200" dirty="0" err="1"/>
              <a:t>Văn</a:t>
            </a:r>
            <a:r>
              <a:rPr lang="en-US" sz="1200" dirty="0"/>
              <a:t> </a:t>
            </a:r>
            <a:r>
              <a:rPr lang="en-US" sz="1200" dirty="0" err="1"/>
              <a:t>Trọng</a:t>
            </a:r>
            <a:r>
              <a:rPr lang="en-US" sz="1200" dirty="0"/>
              <a:t>		N18DCCN233</a:t>
            </a:r>
          </a:p>
          <a:p>
            <a:pPr>
              <a:buAutoNum type="arabicPeriod"/>
            </a:pPr>
            <a:r>
              <a:rPr lang="en-US" sz="1200" dirty="0" err="1"/>
              <a:t>Nguyễn</a:t>
            </a:r>
            <a:r>
              <a:rPr lang="en-US" sz="1200" dirty="0"/>
              <a:t> </a:t>
            </a:r>
            <a:r>
              <a:rPr lang="en-US" sz="1200" dirty="0" err="1"/>
              <a:t>Ngọc</a:t>
            </a:r>
            <a:r>
              <a:rPr lang="en-US" sz="1200" dirty="0"/>
              <a:t> </a:t>
            </a:r>
            <a:r>
              <a:rPr lang="en-US" sz="1200" dirty="0" err="1"/>
              <a:t>Thạch</a:t>
            </a:r>
            <a:r>
              <a:rPr lang="en-US" sz="1200" dirty="0"/>
              <a:t>		N18DCCN203</a:t>
            </a:r>
          </a:p>
          <a:p>
            <a:pPr>
              <a:buAutoNum type="arabicPeriod"/>
            </a:pPr>
            <a:r>
              <a:rPr lang="en-US" sz="1200" dirty="0" err="1"/>
              <a:t>Nguyễn</a:t>
            </a:r>
            <a:r>
              <a:rPr lang="en-US" sz="1200" dirty="0"/>
              <a:t> </a:t>
            </a:r>
            <a:r>
              <a:rPr lang="en-US" sz="1200" dirty="0" err="1"/>
              <a:t>Phước</a:t>
            </a:r>
            <a:r>
              <a:rPr lang="en-US" sz="1200" dirty="0"/>
              <a:t> </a:t>
            </a:r>
            <a:r>
              <a:rPr lang="en-US" sz="1200" dirty="0" err="1"/>
              <a:t>Nhanh</a:t>
            </a:r>
            <a:r>
              <a:rPr lang="en-US" sz="1200" dirty="0"/>
              <a:t>		N18DCCN135</a:t>
            </a:r>
          </a:p>
          <a:p>
            <a:pPr>
              <a:buAutoNum type="arabicPeriod"/>
            </a:pPr>
            <a:r>
              <a:rPr lang="en-US" sz="1200" dirty="0" err="1"/>
              <a:t>Võ</a:t>
            </a:r>
            <a:r>
              <a:rPr lang="en-US" sz="1200" dirty="0"/>
              <a:t> </a:t>
            </a:r>
            <a:r>
              <a:rPr lang="en-US" sz="1200" dirty="0" err="1"/>
              <a:t>Đại</a:t>
            </a:r>
            <a:r>
              <a:rPr lang="en-US" sz="1200" dirty="0"/>
              <a:t> </a:t>
            </a:r>
            <a:r>
              <a:rPr lang="en-US" sz="1200" dirty="0" err="1"/>
              <a:t>Việt</a:t>
            </a:r>
            <a:r>
              <a:rPr lang="en-US" sz="1200" dirty="0"/>
              <a:t> </a:t>
            </a:r>
            <a:r>
              <a:rPr lang="en-US" sz="1200" dirty="0" err="1"/>
              <a:t>Thắng</a:t>
            </a:r>
            <a:r>
              <a:rPr lang="en-US" sz="1200" dirty="0"/>
              <a:t> 		N18DCCN213</a:t>
            </a:r>
          </a:p>
          <a:p>
            <a:pPr>
              <a:buAutoNum type="arabicPeriod"/>
            </a:pPr>
            <a:r>
              <a:rPr lang="en-US" sz="1200" dirty="0" err="1"/>
              <a:t>Nguyễn</a:t>
            </a:r>
            <a:r>
              <a:rPr lang="en-US" sz="1200" dirty="0"/>
              <a:t> Quang </a:t>
            </a:r>
            <a:r>
              <a:rPr lang="en-US" sz="1200" dirty="0" err="1"/>
              <a:t>Trường</a:t>
            </a:r>
            <a:r>
              <a:rPr lang="en-US" sz="1200" dirty="0"/>
              <a:t>	N18DCCN237</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anim calcmode="lin" valueType="num">
                                      <p:cBhvr>
                                        <p:cTn id="8" dur="1000" fill="hold"/>
                                        <p:tgtEl>
                                          <p:spTgt spid="245"/>
                                        </p:tgtEl>
                                        <p:attrNameLst>
                                          <p:attrName>ppt_x</p:attrName>
                                        </p:attrNameLst>
                                      </p:cBhvr>
                                      <p:tavLst>
                                        <p:tav tm="0">
                                          <p:val>
                                            <p:strVal val="#ppt_x"/>
                                          </p:val>
                                        </p:tav>
                                        <p:tav tm="100000">
                                          <p:val>
                                            <p:strVal val="#ppt_x"/>
                                          </p:val>
                                        </p:tav>
                                      </p:tavLst>
                                    </p:anim>
                                    <p:anim calcmode="lin" valueType="num">
                                      <p:cBhvr>
                                        <p:cTn id="9" dur="1000" fill="hold"/>
                                        <p:tgtEl>
                                          <p:spTgt spid="2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1000"/>
                                        <p:tgtEl>
                                          <p:spTgt spid="7">
                                            <p:txEl>
                                              <p:pRg st="5" end="5"/>
                                            </p:txEl>
                                          </p:spTgt>
                                        </p:tgtEl>
                                      </p:cBhvr>
                                    </p:animEffect>
                                    <p:anim calcmode="lin" valueType="num">
                                      <p:cBhvr>
                                        <p:cTn id="3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1000"/>
                                        <p:tgtEl>
                                          <p:spTgt spid="7">
                                            <p:txEl>
                                              <p:pRg st="6" end="6"/>
                                            </p:txEl>
                                          </p:spTgt>
                                        </p:tgtEl>
                                      </p:cBhvr>
                                    </p:animEffect>
                                    <p:anim calcmode="lin" valueType="num">
                                      <p:cBhvr>
                                        <p:cTn id="4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
                                            <p:txEl>
                                              <p:pRg st="7" end="7"/>
                                            </p:txEl>
                                          </p:spTgt>
                                        </p:tgtEl>
                                        <p:attrNameLst>
                                          <p:attrName>style.visibility</p:attrName>
                                        </p:attrNameLst>
                                      </p:cBhvr>
                                      <p:to>
                                        <p:strVal val="visible"/>
                                      </p:to>
                                    </p:set>
                                    <p:animEffect transition="in" filter="fade">
                                      <p:cBhvr>
                                        <p:cTn id="47" dur="1000"/>
                                        <p:tgtEl>
                                          <p:spTgt spid="7">
                                            <p:txEl>
                                              <p:pRg st="7" end="7"/>
                                            </p:txEl>
                                          </p:spTgt>
                                        </p:tgtEl>
                                      </p:cBhvr>
                                    </p:animEffect>
                                    <p:anim calcmode="lin" valueType="num">
                                      <p:cBhvr>
                                        <p:cTn id="48"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7">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
                                            <p:txEl>
                                              <p:pRg st="8" end="8"/>
                                            </p:txEl>
                                          </p:spTgt>
                                        </p:tgtEl>
                                        <p:attrNameLst>
                                          <p:attrName>style.visibility</p:attrName>
                                        </p:attrNameLst>
                                      </p:cBhvr>
                                      <p:to>
                                        <p:strVal val="visible"/>
                                      </p:to>
                                    </p:set>
                                    <p:animEffect transition="in" filter="fade">
                                      <p:cBhvr>
                                        <p:cTn id="52" dur="1000"/>
                                        <p:tgtEl>
                                          <p:spTgt spid="7">
                                            <p:txEl>
                                              <p:pRg st="8" end="8"/>
                                            </p:txEl>
                                          </p:spTgt>
                                        </p:tgtEl>
                                      </p:cBhvr>
                                    </p:animEffect>
                                    <p:anim calcmode="lin" valueType="num">
                                      <p:cBhvr>
                                        <p:cTn id="53"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7">
                                            <p:txEl>
                                              <p:pRg st="8" end="8"/>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7">
                                            <p:txEl>
                                              <p:pRg st="9" end="9"/>
                                            </p:txEl>
                                          </p:spTgt>
                                        </p:tgtEl>
                                        <p:attrNameLst>
                                          <p:attrName>style.visibility</p:attrName>
                                        </p:attrNameLst>
                                      </p:cBhvr>
                                      <p:to>
                                        <p:strVal val="visible"/>
                                      </p:to>
                                    </p:set>
                                    <p:animEffect transition="in" filter="fade">
                                      <p:cBhvr>
                                        <p:cTn id="57" dur="1000"/>
                                        <p:tgtEl>
                                          <p:spTgt spid="7">
                                            <p:txEl>
                                              <p:pRg st="9" end="9"/>
                                            </p:txEl>
                                          </p:spTgt>
                                        </p:tgtEl>
                                      </p:cBhvr>
                                    </p:animEffect>
                                    <p:anim calcmode="lin" valueType="num">
                                      <p:cBhvr>
                                        <p:cTn id="58"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15"/>
          <p:cNvSpPr txBox="1">
            <a:spLocks noGrp="1"/>
          </p:cNvSpPr>
          <p:nvPr>
            <p:ph type="ctrTitle" idx="4294967295"/>
          </p:nvPr>
        </p:nvSpPr>
        <p:spPr>
          <a:xfrm>
            <a:off x="685800" y="440350"/>
            <a:ext cx="3297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latin typeface="+mj-lt"/>
              </a:rPr>
              <a:t>LÝ </a:t>
            </a:r>
            <a:r>
              <a:rPr lang="en-US" sz="3600" dirty="0">
                <a:latin typeface="+mj-lt"/>
              </a:rPr>
              <a:t>DO CHỌN CHỦ ĐỀ</a:t>
            </a:r>
            <a:endParaRPr sz="3600" dirty="0">
              <a:latin typeface="+mj-lt"/>
            </a:endParaRPr>
          </a:p>
        </p:txBody>
      </p:sp>
      <p:sp>
        <p:nvSpPr>
          <p:cNvPr id="255" name="Google Shape;255;p15"/>
          <p:cNvSpPr txBox="1">
            <a:spLocks noGrp="1"/>
          </p:cNvSpPr>
          <p:nvPr>
            <p:ph type="subTitle" idx="4294967295"/>
          </p:nvPr>
        </p:nvSpPr>
        <p:spPr>
          <a:xfrm>
            <a:off x="685800" y="1687575"/>
            <a:ext cx="3297300" cy="3150600"/>
          </a:xfrm>
          <a:prstGeom prst="rect">
            <a:avLst/>
          </a:prstGeom>
        </p:spPr>
        <p:txBody>
          <a:bodyPr spcFirstLastPara="1" wrap="square" lIns="91425" tIns="91425" rIns="91425" bIns="91425" anchor="t" anchorCtr="0">
            <a:noAutofit/>
          </a:bodyPr>
          <a:lstStyle/>
          <a:p>
            <a:pPr marL="342900" indent="-342900"/>
            <a:r>
              <a:rPr lang="en-US" dirty="0" err="1"/>
              <a:t>Ngăn</a:t>
            </a:r>
            <a:r>
              <a:rPr lang="en-US" dirty="0"/>
              <a:t> </a:t>
            </a:r>
            <a:r>
              <a:rPr lang="en-US" dirty="0" err="1"/>
              <a:t>chặn</a:t>
            </a:r>
            <a:r>
              <a:rPr lang="en-US" dirty="0"/>
              <a:t> </a:t>
            </a:r>
            <a:r>
              <a:rPr lang="en-US" dirty="0" err="1"/>
              <a:t>sự</a:t>
            </a:r>
            <a:r>
              <a:rPr lang="en-US" dirty="0"/>
              <a:t> </a:t>
            </a:r>
            <a:r>
              <a:rPr lang="en-US" dirty="0" err="1"/>
              <a:t>lây</a:t>
            </a:r>
            <a:r>
              <a:rPr lang="en-US" dirty="0"/>
              <a:t> </a:t>
            </a:r>
            <a:r>
              <a:rPr lang="en-US" dirty="0" err="1"/>
              <a:t>lan</a:t>
            </a:r>
            <a:r>
              <a:rPr lang="en-US" dirty="0"/>
              <a:t> </a:t>
            </a:r>
            <a:r>
              <a:rPr lang="en-US" dirty="0" err="1"/>
              <a:t>của</a:t>
            </a:r>
            <a:r>
              <a:rPr lang="en-US" dirty="0"/>
              <a:t> </a:t>
            </a:r>
            <a:r>
              <a:rPr lang="en-US" dirty="0" err="1"/>
              <a:t>dịch</a:t>
            </a:r>
            <a:r>
              <a:rPr lang="en-US" dirty="0"/>
              <a:t> </a:t>
            </a:r>
            <a:r>
              <a:rPr lang="en-US" dirty="0" err="1"/>
              <a:t>bệnh</a:t>
            </a:r>
            <a:r>
              <a:rPr lang="en-US" dirty="0"/>
              <a:t> covid-19.</a:t>
            </a:r>
          </a:p>
          <a:p>
            <a:pPr marL="342900" indent="-342900"/>
            <a:r>
              <a:rPr lang="en-US" dirty="0" err="1"/>
              <a:t>Nâng</a:t>
            </a:r>
            <a:r>
              <a:rPr lang="en-US" dirty="0"/>
              <a:t> </a:t>
            </a:r>
            <a:r>
              <a:rPr lang="en-US" dirty="0" err="1"/>
              <a:t>cao</a:t>
            </a:r>
            <a:r>
              <a:rPr lang="en-US" dirty="0"/>
              <a:t> ý </a:t>
            </a:r>
            <a:r>
              <a:rPr lang="en-US" dirty="0" err="1"/>
              <a:t>thức</a:t>
            </a:r>
            <a:r>
              <a:rPr lang="en-US" dirty="0"/>
              <a:t> </a:t>
            </a:r>
            <a:r>
              <a:rPr lang="en-US" dirty="0" err="1"/>
              <a:t>mang</a:t>
            </a:r>
            <a:r>
              <a:rPr lang="en-US" dirty="0"/>
              <a:t> </a:t>
            </a:r>
            <a:r>
              <a:rPr lang="en-US" dirty="0" err="1"/>
              <a:t>khẩu</a:t>
            </a:r>
            <a:r>
              <a:rPr lang="en-US" dirty="0"/>
              <a:t> </a:t>
            </a:r>
            <a:r>
              <a:rPr lang="en-US" dirty="0" err="1"/>
              <a:t>trang</a:t>
            </a:r>
            <a:r>
              <a:rPr lang="en-US" dirty="0"/>
              <a:t> </a:t>
            </a:r>
            <a:r>
              <a:rPr lang="en-US" dirty="0" err="1"/>
              <a:t>của</a:t>
            </a:r>
            <a:r>
              <a:rPr lang="en-US" dirty="0"/>
              <a:t> </a:t>
            </a:r>
            <a:r>
              <a:rPr lang="en-US" dirty="0" err="1"/>
              <a:t>các</a:t>
            </a:r>
            <a:r>
              <a:rPr lang="en-US" dirty="0"/>
              <a:t> </a:t>
            </a:r>
            <a:r>
              <a:rPr lang="en-US" dirty="0" err="1"/>
              <a:t>thành</a:t>
            </a:r>
            <a:r>
              <a:rPr lang="en-US" dirty="0"/>
              <a:t> </a:t>
            </a:r>
            <a:r>
              <a:rPr lang="en-US" dirty="0" err="1"/>
              <a:t>viên</a:t>
            </a:r>
            <a:r>
              <a:rPr lang="en-US" dirty="0"/>
              <a:t> </a:t>
            </a:r>
            <a:r>
              <a:rPr lang="en-US" dirty="0" err="1"/>
              <a:t>trong</a:t>
            </a:r>
            <a:r>
              <a:rPr lang="en-US" dirty="0"/>
              <a:t> </a:t>
            </a:r>
            <a:r>
              <a:rPr lang="en-US" dirty="0" err="1"/>
              <a:t>cơ</a:t>
            </a:r>
            <a:r>
              <a:rPr lang="en-US" dirty="0"/>
              <a:t> </a:t>
            </a:r>
            <a:r>
              <a:rPr lang="en-US" dirty="0" err="1"/>
              <a:t>quan</a:t>
            </a:r>
            <a:r>
              <a:rPr lang="en-US" dirty="0"/>
              <a:t>.</a:t>
            </a:r>
          </a:p>
          <a:p>
            <a:pPr marL="0" lvl="0" indent="0" algn="l" rtl="0">
              <a:spcBef>
                <a:spcPts val="600"/>
              </a:spcBef>
              <a:spcAft>
                <a:spcPts val="0"/>
              </a:spcAft>
              <a:buNone/>
            </a:pPr>
            <a:endParaRPr lang="en-US" dirty="0"/>
          </a:p>
        </p:txBody>
      </p:sp>
      <p:sp>
        <p:nvSpPr>
          <p:cNvPr id="256" name="Google Shape;256;p15"/>
          <p:cNvSpPr txBox="1">
            <a:spLocks noGrp="1"/>
          </p:cNvSpPr>
          <p:nvPr>
            <p:ph type="sldNum" idx="12"/>
          </p:nvPr>
        </p:nvSpPr>
        <p:spPr>
          <a:xfrm>
            <a:off x="3593062" y="35292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F711A5FB-1918-4498-AEDF-786873B4DBD1}"/>
              </a:ext>
            </a:extLst>
          </p:cNvPr>
          <p:cNvPicPr>
            <a:picLocks noChangeAspect="1"/>
          </p:cNvPicPr>
          <p:nvPr/>
        </p:nvPicPr>
        <p:blipFill>
          <a:blip r:embed="rId4"/>
          <a:stretch>
            <a:fillRect/>
          </a:stretch>
        </p:blipFill>
        <p:spPr>
          <a:xfrm>
            <a:off x="4193380" y="0"/>
            <a:ext cx="4950619" cy="51435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1000"/>
                                        <p:tgtEl>
                                          <p:spTgt spid="255">
                                            <p:txEl>
                                              <p:pRg st="0" end="0"/>
                                            </p:txEl>
                                          </p:spTgt>
                                        </p:tgtEl>
                                      </p:cBhvr>
                                    </p:animEffect>
                                    <p:anim calcmode="lin" valueType="num">
                                      <p:cBhvr>
                                        <p:cTn id="8" dur="1000" fill="hold"/>
                                        <p:tgtEl>
                                          <p:spTgt spid="2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55">
                                            <p:txEl>
                                              <p:pRg st="1" end="1"/>
                                            </p:txEl>
                                          </p:spTgt>
                                        </p:tgtEl>
                                        <p:attrNameLst>
                                          <p:attrName>style.visibility</p:attrName>
                                        </p:attrNameLst>
                                      </p:cBhvr>
                                      <p:to>
                                        <p:strVal val="visible"/>
                                      </p:to>
                                    </p:set>
                                    <p:animEffect transition="in" filter="fade">
                                      <p:cBhvr>
                                        <p:cTn id="13" dur="1000"/>
                                        <p:tgtEl>
                                          <p:spTgt spid="255">
                                            <p:txEl>
                                              <p:pRg st="1" end="1"/>
                                            </p:txEl>
                                          </p:spTgt>
                                        </p:tgtEl>
                                      </p:cBhvr>
                                    </p:animEffect>
                                    <p:anim calcmode="lin" valueType="num">
                                      <p:cBhvr>
                                        <p:cTn id="14" dur="1000" fill="hold"/>
                                        <p:tgtEl>
                                          <p:spTgt spid="25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5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j-lt"/>
              </a:rPr>
              <a:t>NGUYÊN LÝ HOẠT ĐỘNG</a:t>
            </a:r>
            <a:endParaRPr dirty="0">
              <a:latin typeface="+mj-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anim calcmode="lin" valueType="num">
                                      <p:cBhvr>
                                        <p:cTn id="8" dur="1000" fill="hold"/>
                                        <p:tgtEl>
                                          <p:spTgt spid="268"/>
                                        </p:tgtEl>
                                        <p:attrNameLst>
                                          <p:attrName>ppt_x</p:attrName>
                                        </p:attrNameLst>
                                      </p:cBhvr>
                                      <p:tavLst>
                                        <p:tav tm="0">
                                          <p:val>
                                            <p:strVal val="#ppt_x"/>
                                          </p:val>
                                        </p:tav>
                                        <p:tav tm="100000">
                                          <p:val>
                                            <p:strVal val="#ppt_x"/>
                                          </p:val>
                                        </p:tav>
                                      </p:tavLst>
                                    </p:anim>
                                    <p:anim calcmode="lin" valueType="num">
                                      <p:cBhvr>
                                        <p:cTn id="9" dur="1000" fill="hold"/>
                                        <p:tgtEl>
                                          <p:spTgt spid="2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1"/>
          <p:cNvSpPr txBox="1">
            <a:spLocks noGrp="1"/>
          </p:cNvSpPr>
          <p:nvPr>
            <p:ph type="title"/>
          </p:nvPr>
        </p:nvSpPr>
        <p:spPr>
          <a:xfrm>
            <a:off x="447695" y="1582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n-lt"/>
              </a:rPr>
              <a:t>THƯ VIỆN</a:t>
            </a:r>
            <a:endParaRPr dirty="0">
              <a:latin typeface="+mn-lt"/>
            </a:endParaRPr>
          </a:p>
        </p:txBody>
      </p:sp>
      <p:sp>
        <p:nvSpPr>
          <p:cNvPr id="418" name="Google Shape;418;p31"/>
          <p:cNvSpPr txBox="1">
            <a:spLocks noGrp="1"/>
          </p:cNvSpPr>
          <p:nvPr>
            <p:ph type="body" idx="1"/>
          </p:nvPr>
        </p:nvSpPr>
        <p:spPr>
          <a:xfrm>
            <a:off x="567141" y="1399027"/>
            <a:ext cx="2909868" cy="85740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b="1" dirty="0">
                <a:effectLst/>
                <a:latin typeface="Calibri" panose="020F0502020204030204" pitchFamily="34" charset="0"/>
                <a:ea typeface="Calibri" panose="020F0502020204030204" pitchFamily="34" charset="0"/>
              </a:rPr>
              <a:t>AI (Machine Learning): </a:t>
            </a:r>
            <a:r>
              <a:rPr lang="en-US" sz="1600" dirty="0" err="1">
                <a:effectLst/>
                <a:latin typeface="Calibri" panose="020F0502020204030204" pitchFamily="34" charset="0"/>
                <a:ea typeface="Calibri" panose="020F0502020204030204" pitchFamily="34" charset="0"/>
              </a:rPr>
              <a:t>tensorflow</a:t>
            </a:r>
            <a:r>
              <a:rPr lang="en-US" sz="1600" dirty="0">
                <a:effectLst/>
                <a:latin typeface="Calibri" panose="020F0502020204030204" pitchFamily="34" charset="0"/>
                <a:ea typeface="Calibri" panose="020F0502020204030204" pitchFamily="34" charset="0"/>
              </a:rPr>
              <a:t>, </a:t>
            </a:r>
            <a:r>
              <a:rPr lang="en-US" sz="1600" dirty="0" err="1">
                <a:effectLst/>
                <a:latin typeface="Calibri" panose="020F0502020204030204" pitchFamily="34" charset="0"/>
                <a:ea typeface="Calibri" panose="020F0502020204030204" pitchFamily="34" charset="0"/>
              </a:rPr>
              <a:t>keras</a:t>
            </a:r>
            <a:r>
              <a:rPr lang="en-US" sz="1600" dirty="0">
                <a:effectLst/>
                <a:latin typeface="Calibri" panose="020F0502020204030204" pitchFamily="34" charset="0"/>
                <a:ea typeface="Calibri" panose="020F0502020204030204" pitchFamily="34" charset="0"/>
              </a:rPr>
              <a:t>, </a:t>
            </a:r>
            <a:r>
              <a:rPr lang="en-US" sz="1600" dirty="0" err="1">
                <a:effectLst/>
                <a:latin typeface="Calibri" panose="020F0502020204030204" pitchFamily="34" charset="0"/>
                <a:ea typeface="Calibri" panose="020F0502020204030204" pitchFamily="34" charset="0"/>
              </a:rPr>
              <a:t>sklearn</a:t>
            </a:r>
            <a:r>
              <a:rPr lang="en-US" sz="1600" dirty="0">
                <a:effectLst/>
                <a:latin typeface="Calibri" panose="020F0502020204030204" pitchFamily="34" charset="0"/>
                <a:ea typeface="Calibri" panose="020F0502020204030204" pitchFamily="34" charset="0"/>
              </a:rPr>
              <a:t>.</a:t>
            </a:r>
          </a:p>
          <a:p>
            <a:pPr marL="0" lvl="0" indent="0" algn="l" rtl="0">
              <a:spcBef>
                <a:spcPts val="600"/>
              </a:spcBef>
              <a:spcAft>
                <a:spcPts val="0"/>
              </a:spcAft>
              <a:buNone/>
            </a:pPr>
            <a:endParaRPr lang="en-US" sz="1000" dirty="0">
              <a:effectLst/>
              <a:latin typeface="Calibri" panose="020F0502020204030204" pitchFamily="34" charset="0"/>
              <a:ea typeface="Calibri" panose="020F0502020204030204" pitchFamily="34" charset="0"/>
            </a:endParaRPr>
          </a:p>
        </p:txBody>
      </p:sp>
      <p:sp>
        <p:nvSpPr>
          <p:cNvPr id="421" name="Google Shape;421;p3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 name="Picture 1">
            <a:extLst>
              <a:ext uri="{FF2B5EF4-FFF2-40B4-BE49-F238E27FC236}">
                <a16:creationId xmlns:a16="http://schemas.microsoft.com/office/drawing/2014/main" id="{0D6C7E2A-218A-4C56-A12C-AEC9C9F11165}"/>
              </a:ext>
            </a:extLst>
          </p:cNvPr>
          <p:cNvPicPr>
            <a:picLocks noChangeAspect="1"/>
          </p:cNvPicPr>
          <p:nvPr/>
        </p:nvPicPr>
        <p:blipFill>
          <a:blip r:embed="rId3"/>
          <a:stretch>
            <a:fillRect/>
          </a:stretch>
        </p:blipFill>
        <p:spPr>
          <a:xfrm>
            <a:off x="3676480" y="822451"/>
            <a:ext cx="1945482" cy="1664987"/>
          </a:xfrm>
          <a:prstGeom prst="rect">
            <a:avLst/>
          </a:prstGeom>
        </p:spPr>
      </p:pic>
      <p:sp>
        <p:nvSpPr>
          <p:cNvPr id="13" name="TextBox 12">
            <a:extLst>
              <a:ext uri="{FF2B5EF4-FFF2-40B4-BE49-F238E27FC236}">
                <a16:creationId xmlns:a16="http://schemas.microsoft.com/office/drawing/2014/main" id="{FC979B9F-C9CD-4AA8-A02B-76BD19173683}"/>
              </a:ext>
            </a:extLst>
          </p:cNvPr>
          <p:cNvSpPr txBox="1"/>
          <p:nvPr/>
        </p:nvSpPr>
        <p:spPr>
          <a:xfrm>
            <a:off x="597695" y="3497183"/>
            <a:ext cx="2879314" cy="338554"/>
          </a:xfrm>
          <a:prstGeom prst="rect">
            <a:avLst/>
          </a:prstGeom>
          <a:noFill/>
        </p:spPr>
        <p:txBody>
          <a:bodyPr wrap="none" rtlCol="0">
            <a:spAutoFit/>
          </a:bodyPr>
          <a:lstStyle/>
          <a:p>
            <a:r>
              <a:rPr lang="en-US" sz="1600" b="1" dirty="0">
                <a:effectLst/>
                <a:latin typeface="Calibri" panose="020F0502020204030204" pitchFamily="34" charset="0"/>
                <a:ea typeface="Calibri" panose="020F0502020204030204" pitchFamily="34" charset="0"/>
              </a:rPr>
              <a:t>OpenCV </a:t>
            </a:r>
            <a:r>
              <a:rPr lang="en-US" sz="1600" dirty="0">
                <a:effectLst/>
                <a:latin typeface="Calibri" panose="020F0502020204030204" pitchFamily="34" charset="0"/>
                <a:ea typeface="Calibri" panose="020F0502020204030204" pitchFamily="34" charset="0"/>
              </a:rPr>
              <a:t>(</a:t>
            </a:r>
            <a:r>
              <a:rPr lang="en-US" sz="1600" dirty="0" err="1">
                <a:effectLst/>
                <a:latin typeface="Calibri" panose="020F0502020204030204" pitchFamily="34" charset="0"/>
                <a:ea typeface="Calibri" panose="020F0502020204030204" pitchFamily="34" charset="0"/>
              </a:rPr>
              <a:t>nhận</a:t>
            </a:r>
            <a:r>
              <a:rPr lang="en-US" sz="1600" dirty="0">
                <a:effectLst/>
                <a:latin typeface="Calibri" panose="020F0502020204030204" pitchFamily="34" charset="0"/>
                <a:ea typeface="Calibri" panose="020F0502020204030204" pitchFamily="34" charset="0"/>
              </a:rPr>
              <a:t> </a:t>
            </a:r>
            <a:r>
              <a:rPr lang="en-US" sz="1600" dirty="0" err="1">
                <a:effectLst/>
                <a:latin typeface="Calibri" panose="020F0502020204030204" pitchFamily="34" charset="0"/>
                <a:ea typeface="Calibri" panose="020F0502020204030204" pitchFamily="34" charset="0"/>
              </a:rPr>
              <a:t>diện</a:t>
            </a:r>
            <a:r>
              <a:rPr lang="en-US" sz="1600" dirty="0">
                <a:effectLst/>
                <a:latin typeface="Calibri" panose="020F0502020204030204" pitchFamily="34" charset="0"/>
                <a:ea typeface="Calibri" panose="020F0502020204030204" pitchFamily="34" charset="0"/>
              </a:rPr>
              <a:t> </a:t>
            </a:r>
            <a:r>
              <a:rPr lang="en-US" sz="1600" dirty="0" err="1">
                <a:effectLst/>
                <a:latin typeface="Calibri" panose="020F0502020204030204" pitchFamily="34" charset="0"/>
                <a:ea typeface="Calibri" panose="020F0502020204030204" pitchFamily="34" charset="0"/>
              </a:rPr>
              <a:t>khuôn</a:t>
            </a:r>
            <a:r>
              <a:rPr lang="en-US" sz="1600" dirty="0">
                <a:effectLst/>
                <a:latin typeface="Calibri" panose="020F0502020204030204" pitchFamily="34" charset="0"/>
                <a:ea typeface="Calibri" panose="020F0502020204030204" pitchFamily="34" charset="0"/>
              </a:rPr>
              <a:t> </a:t>
            </a:r>
            <a:r>
              <a:rPr lang="en-US" sz="1600" dirty="0" err="1">
                <a:effectLst/>
                <a:latin typeface="Calibri" panose="020F0502020204030204" pitchFamily="34" charset="0"/>
                <a:ea typeface="Calibri" panose="020F0502020204030204" pitchFamily="34" charset="0"/>
              </a:rPr>
              <a:t>mặt</a:t>
            </a:r>
            <a:r>
              <a:rPr lang="en-US" sz="1600" dirty="0">
                <a:effectLst/>
                <a:latin typeface="Calibri" panose="020F0502020204030204" pitchFamily="34" charset="0"/>
                <a:ea typeface="Calibri" panose="020F0502020204030204" pitchFamily="34" charset="0"/>
              </a:rPr>
              <a:t>).</a:t>
            </a:r>
            <a:endParaRPr lang="en-US" sz="1600" dirty="0"/>
          </a:p>
        </p:txBody>
      </p:sp>
      <p:pic>
        <p:nvPicPr>
          <p:cNvPr id="1026" name="Picture 2" descr="Face Detection với Jupyter Notebook và OpenCV | Mechasolution Việt Nam -  mechasolution.vn">
            <a:extLst>
              <a:ext uri="{FF2B5EF4-FFF2-40B4-BE49-F238E27FC236}">
                <a16:creationId xmlns:a16="http://schemas.microsoft.com/office/drawing/2014/main" id="{77D65278-7770-484E-8E1D-CB3784EAC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171" y="2844928"/>
            <a:ext cx="1562100" cy="1757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1000"/>
                                        <p:tgtEl>
                                          <p:spTgt spid="417"/>
                                        </p:tgtEl>
                                      </p:cBhvr>
                                    </p:animEffect>
                                    <p:anim calcmode="lin" valueType="num">
                                      <p:cBhvr>
                                        <p:cTn id="8" dur="1000" fill="hold"/>
                                        <p:tgtEl>
                                          <p:spTgt spid="417"/>
                                        </p:tgtEl>
                                        <p:attrNameLst>
                                          <p:attrName>ppt_x</p:attrName>
                                        </p:attrNameLst>
                                      </p:cBhvr>
                                      <p:tavLst>
                                        <p:tav tm="0">
                                          <p:val>
                                            <p:strVal val="#ppt_x"/>
                                          </p:val>
                                        </p:tav>
                                        <p:tav tm="100000">
                                          <p:val>
                                            <p:strVal val="#ppt_x"/>
                                          </p:val>
                                        </p:tav>
                                      </p:tavLst>
                                    </p:anim>
                                    <p:anim calcmode="lin" valueType="num">
                                      <p:cBhvr>
                                        <p:cTn id="9" dur="1000" fill="hold"/>
                                        <p:tgtEl>
                                          <p:spTgt spid="4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18">
                                            <p:txEl>
                                              <p:pRg st="0" end="0"/>
                                            </p:txEl>
                                          </p:spTgt>
                                        </p:tgtEl>
                                        <p:attrNameLst>
                                          <p:attrName>style.visibility</p:attrName>
                                        </p:attrNameLst>
                                      </p:cBhvr>
                                      <p:to>
                                        <p:strVal val="visible"/>
                                      </p:to>
                                    </p:set>
                                    <p:animEffect transition="in" filter="fade">
                                      <p:cBhvr>
                                        <p:cTn id="13" dur="1000"/>
                                        <p:tgtEl>
                                          <p:spTgt spid="418">
                                            <p:txEl>
                                              <p:pRg st="0" end="0"/>
                                            </p:txEl>
                                          </p:spTgt>
                                        </p:tgtEl>
                                      </p:cBhvr>
                                    </p:animEffect>
                                    <p:anim calcmode="lin" valueType="num">
                                      <p:cBhvr>
                                        <p:cTn id="14" dur="1000" fill="hold"/>
                                        <p:tgtEl>
                                          <p:spTgt spid="41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18">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1000"/>
                                        <p:tgtEl>
                                          <p:spTgt spid="1026"/>
                                        </p:tgtEl>
                                      </p:cBhvr>
                                    </p:animEffect>
                                    <p:anim calcmode="lin" valueType="num">
                                      <p:cBhvr>
                                        <p:cTn id="30" dur="1000" fill="hold"/>
                                        <p:tgtEl>
                                          <p:spTgt spid="1026"/>
                                        </p:tgtEl>
                                        <p:attrNameLst>
                                          <p:attrName>ppt_x</p:attrName>
                                        </p:attrNameLst>
                                      </p:cBhvr>
                                      <p:tavLst>
                                        <p:tav tm="0">
                                          <p:val>
                                            <p:strVal val="#ppt_x"/>
                                          </p:val>
                                        </p:tav>
                                        <p:tav tm="100000">
                                          <p:val>
                                            <p:strVal val="#ppt_x"/>
                                          </p:val>
                                        </p:tav>
                                      </p:tavLst>
                                    </p:anim>
                                    <p:anim calcmode="lin" valueType="num">
                                      <p:cBhvr>
                                        <p:cTn id="3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p:bldP spid="418" grpId="0" build="p"/>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73A5-941E-4A2F-ADC2-D151823512E7}"/>
              </a:ext>
            </a:extLst>
          </p:cNvPr>
          <p:cNvSpPr>
            <a:spLocks noGrp="1"/>
          </p:cNvSpPr>
          <p:nvPr>
            <p:ph type="title"/>
          </p:nvPr>
        </p:nvSpPr>
        <p:spPr>
          <a:xfrm>
            <a:off x="898271" y="215558"/>
            <a:ext cx="5138700" cy="857400"/>
          </a:xfrm>
        </p:spPr>
        <p:txBody>
          <a:bodyPr/>
          <a:lstStyle/>
          <a:p>
            <a:r>
              <a:rPr lang="en-US" dirty="0">
                <a:latin typeface="+mj-lt"/>
                <a:cs typeface="Calibri" panose="020F0502020204030204" pitchFamily="34" charset="0"/>
              </a:rPr>
              <a:t>THƯ VIỆN</a:t>
            </a:r>
          </a:p>
        </p:txBody>
      </p:sp>
      <p:sp>
        <p:nvSpPr>
          <p:cNvPr id="6" name="Slide Number Placeholder 5">
            <a:extLst>
              <a:ext uri="{FF2B5EF4-FFF2-40B4-BE49-F238E27FC236}">
                <a16:creationId xmlns:a16="http://schemas.microsoft.com/office/drawing/2014/main" id="{F9931E4A-1DD0-42E8-9E62-131F675349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7" name="TextBox 6">
            <a:extLst>
              <a:ext uri="{FF2B5EF4-FFF2-40B4-BE49-F238E27FC236}">
                <a16:creationId xmlns:a16="http://schemas.microsoft.com/office/drawing/2014/main" id="{B027E6EE-B45D-4F64-856B-EE676B426C40}"/>
              </a:ext>
            </a:extLst>
          </p:cNvPr>
          <p:cNvSpPr txBox="1"/>
          <p:nvPr/>
        </p:nvSpPr>
        <p:spPr>
          <a:xfrm>
            <a:off x="898271" y="1235054"/>
            <a:ext cx="2345486" cy="3654590"/>
          </a:xfrm>
          <a:prstGeom prst="rect">
            <a:avLst/>
          </a:prstGeom>
          <a:noFill/>
        </p:spPr>
        <p:txBody>
          <a:bodyPr wrap="square" rtlCol="0">
            <a:spAutoFit/>
          </a:bodyPr>
          <a:lstStyle/>
          <a:p>
            <a:r>
              <a:rPr lang="en-US" b="1" dirty="0" err="1">
                <a:latin typeface="Calibri" panose="020F0502020204030204" pitchFamily="34" charset="0"/>
                <a:ea typeface="Calibri" panose="020F0502020204030204" pitchFamily="34" charset="0"/>
              </a:rPr>
              <a:t>V</a:t>
            </a:r>
            <a:r>
              <a:rPr lang="en-US" b="1" dirty="0" err="1">
                <a:effectLst/>
                <a:latin typeface="Calibri" panose="020F0502020204030204" pitchFamily="34" charset="0"/>
                <a:ea typeface="Calibri" panose="020F0502020204030204" pitchFamily="34" charset="0"/>
              </a:rPr>
              <a:t>à</a:t>
            </a:r>
            <a:r>
              <a:rPr lang="en-US" b="1" dirty="0">
                <a:effectLst/>
                <a:latin typeface="Calibri" panose="020F0502020204030204" pitchFamily="34" charset="0"/>
                <a:ea typeface="Calibri" panose="020F0502020204030204" pitchFamily="34" charset="0"/>
              </a:rPr>
              <a:t> </a:t>
            </a:r>
            <a:r>
              <a:rPr lang="en-US" b="1" dirty="0" err="1">
                <a:effectLst/>
                <a:latin typeface="Calibri" panose="020F0502020204030204" pitchFamily="34" charset="0"/>
                <a:ea typeface="Calibri" panose="020F0502020204030204" pitchFamily="34" charset="0"/>
              </a:rPr>
              <a:t>các</a:t>
            </a:r>
            <a:r>
              <a:rPr lang="en-US" b="1" dirty="0">
                <a:effectLst/>
                <a:latin typeface="Calibri" panose="020F0502020204030204" pitchFamily="34" charset="0"/>
                <a:ea typeface="Calibri" panose="020F0502020204030204" pitchFamily="34" charset="0"/>
              </a:rPr>
              <a:t> </a:t>
            </a:r>
            <a:r>
              <a:rPr lang="en-US" b="1" dirty="0" err="1">
                <a:effectLst/>
                <a:latin typeface="Calibri" panose="020F0502020204030204" pitchFamily="34" charset="0"/>
                <a:ea typeface="Calibri" panose="020F0502020204030204" pitchFamily="34" charset="0"/>
              </a:rPr>
              <a:t>thư</a:t>
            </a:r>
            <a:r>
              <a:rPr lang="en-US" b="1" dirty="0">
                <a:effectLst/>
                <a:latin typeface="Calibri" panose="020F0502020204030204" pitchFamily="34" charset="0"/>
                <a:ea typeface="Calibri" panose="020F0502020204030204" pitchFamily="34" charset="0"/>
              </a:rPr>
              <a:t> </a:t>
            </a:r>
            <a:r>
              <a:rPr lang="en-US" b="1" dirty="0" err="1">
                <a:effectLst/>
                <a:latin typeface="Calibri" panose="020F0502020204030204" pitchFamily="34" charset="0"/>
                <a:ea typeface="Calibri" panose="020F0502020204030204" pitchFamily="34" charset="0"/>
              </a:rPr>
              <a:t>viện</a:t>
            </a:r>
            <a:r>
              <a:rPr lang="en-US" b="1" dirty="0">
                <a:effectLst/>
                <a:latin typeface="Calibri" panose="020F0502020204030204" pitchFamily="34" charset="0"/>
                <a:ea typeface="Calibri" panose="020F0502020204030204" pitchFamily="34" charset="0"/>
              </a:rPr>
              <a:t> </a:t>
            </a:r>
            <a:r>
              <a:rPr lang="en-US" b="1" dirty="0" err="1">
                <a:effectLst/>
                <a:latin typeface="Calibri" panose="020F0502020204030204" pitchFamily="34" charset="0"/>
                <a:ea typeface="Calibri" panose="020F0502020204030204" pitchFamily="34" charset="0"/>
              </a:rPr>
              <a:t>hỗ</a:t>
            </a:r>
            <a:r>
              <a:rPr lang="en-US" b="1" dirty="0">
                <a:effectLst/>
                <a:latin typeface="Calibri" panose="020F0502020204030204" pitchFamily="34" charset="0"/>
                <a:ea typeface="Calibri" panose="020F0502020204030204" pitchFamily="34" charset="0"/>
              </a:rPr>
              <a:t> </a:t>
            </a:r>
            <a:r>
              <a:rPr lang="en-US" b="1" dirty="0" err="1">
                <a:effectLst/>
                <a:latin typeface="Calibri" panose="020F0502020204030204" pitchFamily="34" charset="0"/>
                <a:ea typeface="Calibri" panose="020F0502020204030204" pitchFamily="34" charset="0"/>
              </a:rPr>
              <a:t>trợ</a:t>
            </a:r>
            <a:r>
              <a:rPr lang="en-US" b="1" dirty="0">
                <a:effectLst/>
                <a:latin typeface="Calibri" panose="020F0502020204030204" pitchFamily="34" charset="0"/>
                <a:ea typeface="Calibri" panose="020F0502020204030204" pitchFamily="34" charset="0"/>
              </a:rPr>
              <a:t> </a:t>
            </a:r>
            <a:r>
              <a:rPr lang="en-US" b="1" dirty="0" err="1">
                <a:effectLst/>
                <a:latin typeface="Calibri" panose="020F0502020204030204" pitchFamily="34" charset="0"/>
                <a:ea typeface="Calibri" panose="020F0502020204030204" pitchFamily="34" charset="0"/>
              </a:rPr>
              <a:t>khác</a:t>
            </a:r>
            <a:r>
              <a:rPr lang="en-US" b="1" dirty="0">
                <a:effectLst/>
                <a:latin typeface="Calibri" panose="020F0502020204030204" pitchFamily="34" charset="0"/>
                <a:ea typeface="Calibri" panose="020F0502020204030204" pitchFamily="34" charset="0"/>
              </a:rPr>
              <a:t>:</a:t>
            </a:r>
          </a:p>
          <a:p>
            <a:pPr marL="171450" lvl="1" indent="-171450">
              <a:buFontTx/>
              <a:buChar char="-"/>
            </a:pPr>
            <a:r>
              <a:rPr lang="en-US" dirty="0" err="1">
                <a:effectLst/>
                <a:latin typeface="Calibri" panose="020F0502020204030204" pitchFamily="34" charset="0"/>
                <a:ea typeface="Calibri" panose="020F0502020204030204" pitchFamily="34" charset="0"/>
              </a:rPr>
              <a:t>imutil</a:t>
            </a:r>
            <a:r>
              <a:rPr lang="en-US" dirty="0">
                <a:effectLst/>
                <a:latin typeface="Calibri" panose="020F0502020204030204" pitchFamily="34" charset="0"/>
                <a:ea typeface="Calibri" panose="020F0502020204030204" pitchFamily="34" charset="0"/>
              </a:rPr>
              <a:t> (</a:t>
            </a:r>
            <a:r>
              <a:rPr lang="en-US" dirty="0" err="1">
                <a:effectLst/>
                <a:latin typeface="Calibri" panose="020F0502020204030204" pitchFamily="34" charset="0"/>
                <a:ea typeface="Calibri" panose="020F0502020204030204" pitchFamily="34" charset="0"/>
              </a:rPr>
              <a:t>hỗ</a:t>
            </a:r>
            <a:r>
              <a:rPr lang="en-US" dirty="0">
                <a:effectLst/>
                <a:latin typeface="Calibri" panose="020F0502020204030204" pitchFamily="34" charset="0"/>
                <a:ea typeface="Calibri" panose="020F0502020204030204" pitchFamily="34" charset="0"/>
              </a:rPr>
              <a:t> </a:t>
            </a:r>
            <a:r>
              <a:rPr lang="en-US" dirty="0" err="1">
                <a:effectLst/>
                <a:latin typeface="Calibri" panose="020F0502020204030204" pitchFamily="34" charset="0"/>
                <a:ea typeface="Calibri" panose="020F0502020204030204" pitchFamily="34" charset="0"/>
              </a:rPr>
              <a:t>trợ</a:t>
            </a:r>
            <a:r>
              <a:rPr lang="en-US" dirty="0">
                <a:effectLst/>
                <a:latin typeface="Calibri" panose="020F0502020204030204" pitchFamily="34" charset="0"/>
                <a:ea typeface="Calibri" panose="020F0502020204030204" pitchFamily="34" charset="0"/>
              </a:rPr>
              <a:t> </a:t>
            </a:r>
            <a:r>
              <a:rPr lang="en-US" dirty="0" err="1">
                <a:effectLst/>
                <a:latin typeface="Calibri" panose="020F0502020204030204" pitchFamily="34" charset="0"/>
                <a:ea typeface="Calibri" panose="020F0502020204030204" pitchFamily="34" charset="0"/>
              </a:rPr>
              <a:t>sử</a:t>
            </a:r>
            <a:r>
              <a:rPr lang="en-US" dirty="0">
                <a:effectLst/>
                <a:latin typeface="Calibri" panose="020F0502020204030204" pitchFamily="34" charset="0"/>
                <a:ea typeface="Calibri" panose="020F0502020204030204" pitchFamily="34" charset="0"/>
              </a:rPr>
              <a:t> </a:t>
            </a:r>
            <a:r>
              <a:rPr lang="en-US" dirty="0" err="1">
                <a:effectLst/>
                <a:latin typeface="Calibri" panose="020F0502020204030204" pitchFamily="34" charset="0"/>
                <a:ea typeface="Calibri" panose="020F0502020204030204" pitchFamily="34" charset="0"/>
              </a:rPr>
              <a:t>dụng</a:t>
            </a:r>
            <a:r>
              <a:rPr lang="en-US" dirty="0">
                <a:effectLst/>
                <a:latin typeface="Calibri" panose="020F0502020204030204" pitchFamily="34" charset="0"/>
                <a:ea typeface="Calibri" panose="020F0502020204030204" pitchFamily="34" charset="0"/>
              </a:rPr>
              <a:t> camera </a:t>
            </a:r>
            <a:r>
              <a:rPr lang="en-US" dirty="0" err="1">
                <a:effectLst/>
                <a:latin typeface="Calibri" panose="020F0502020204030204" pitchFamily="34" charset="0"/>
                <a:ea typeface="Calibri" panose="020F0502020204030204" pitchFamily="34" charset="0"/>
              </a:rPr>
              <a:t>để</a:t>
            </a:r>
            <a:r>
              <a:rPr lang="en-US" dirty="0">
                <a:effectLst/>
                <a:latin typeface="Calibri" panose="020F0502020204030204" pitchFamily="34" charset="0"/>
                <a:ea typeface="Calibri" panose="020F0502020204030204" pitchFamily="34" charset="0"/>
              </a:rPr>
              <a:t> quay video </a:t>
            </a:r>
            <a:r>
              <a:rPr lang="en-US" dirty="0" err="1">
                <a:effectLst/>
                <a:latin typeface="Calibri" panose="020F0502020204030204" pitchFamily="34" charset="0"/>
                <a:ea typeface="Calibri" panose="020F0502020204030204" pitchFamily="34" charset="0"/>
              </a:rPr>
              <a:t>và</a:t>
            </a:r>
            <a:r>
              <a:rPr lang="en-US" dirty="0">
                <a:effectLst/>
                <a:latin typeface="Calibri" panose="020F0502020204030204" pitchFamily="34" charset="0"/>
                <a:ea typeface="Calibri" panose="020F0502020204030204" pitchFamily="34" charset="0"/>
              </a:rPr>
              <a:t> </a:t>
            </a:r>
            <a:r>
              <a:rPr lang="en-US" dirty="0" err="1">
                <a:effectLst/>
                <a:latin typeface="Calibri" panose="020F0502020204030204" pitchFamily="34" charset="0"/>
                <a:ea typeface="Calibri" panose="020F0502020204030204" pitchFamily="34" charset="0"/>
              </a:rPr>
              <a:t>xử</a:t>
            </a:r>
            <a:r>
              <a:rPr lang="en-US" dirty="0">
                <a:effectLst/>
                <a:latin typeface="Calibri" panose="020F0502020204030204" pitchFamily="34" charset="0"/>
                <a:ea typeface="Calibri" panose="020F0502020204030204" pitchFamily="34" charset="0"/>
              </a:rPr>
              <a:t> </a:t>
            </a:r>
            <a:r>
              <a:rPr lang="en-US" dirty="0" err="1">
                <a:effectLst/>
                <a:latin typeface="Calibri" panose="020F0502020204030204" pitchFamily="34" charset="0"/>
                <a:ea typeface="Calibri" panose="020F0502020204030204" pitchFamily="34" charset="0"/>
              </a:rPr>
              <a:t>lý</a:t>
            </a:r>
            <a:r>
              <a:rPr lang="en-US" dirty="0">
                <a:effectLst/>
                <a:latin typeface="Calibri" panose="020F0502020204030204" pitchFamily="34" charset="0"/>
                <a:ea typeface="Calibri" panose="020F0502020204030204" pitchFamily="34" charset="0"/>
              </a:rPr>
              <a:t> detect).</a:t>
            </a:r>
          </a:p>
          <a:p>
            <a:pPr lvl="1"/>
            <a:endParaRPr lang="en-US" dirty="0">
              <a:effectLst/>
              <a:latin typeface="Calibri" panose="020F0502020204030204" pitchFamily="34" charset="0"/>
              <a:ea typeface="Calibri" panose="020F0502020204030204" pitchFamily="34" charset="0"/>
            </a:endParaRPr>
          </a:p>
          <a:p>
            <a:pPr marL="171450" lvl="1" indent="-171450">
              <a:buFontTx/>
              <a:buChar char="-"/>
            </a:pPr>
            <a:endParaRPr lang="en-US" dirty="0">
              <a:effectLst/>
              <a:latin typeface="Calibri" panose="020F0502020204030204" pitchFamily="34" charset="0"/>
              <a:ea typeface="Calibri" panose="020F0502020204030204" pitchFamily="34" charset="0"/>
            </a:endParaRPr>
          </a:p>
          <a:p>
            <a:pPr lvl="1">
              <a:lnSpc>
                <a:spcPct val="107000"/>
              </a:lnSpc>
              <a:spcAft>
                <a:spcPts val="800"/>
              </a:spcAft>
            </a:pPr>
            <a:r>
              <a:rPr lang="en-US" dirty="0">
                <a:effectLst/>
                <a:latin typeface="Calibri" panose="020F0502020204030204" pitchFamily="34" charset="0"/>
                <a:ea typeface="Calibri" panose="020F0502020204030204" pitchFamily="34" charset="0"/>
                <a:cs typeface="Calibri" panose="020F0502020204030204" pitchFamily="34" charset="0"/>
              </a:rPr>
              <a:t>-  matplotlib (</a:t>
            </a:r>
            <a:r>
              <a:rPr lang="en-US" dirty="0" err="1">
                <a:effectLst/>
                <a:latin typeface="Calibri" panose="020F0502020204030204" pitchFamily="34" charset="0"/>
                <a:ea typeface="Calibri" panose="020F0502020204030204" pitchFamily="34" charset="0"/>
                <a:cs typeface="Calibri" panose="020F0502020204030204" pitchFamily="34" charset="0"/>
              </a:rPr>
              <a:t>hỗ</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trợ</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thống</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kê</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theo</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biểu</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đồ</a:t>
            </a:r>
            <a:r>
              <a:rPr lang="en-US" dirty="0">
                <a:effectLst/>
                <a:latin typeface="Calibri" panose="020F0502020204030204" pitchFamily="34" charset="0"/>
                <a:ea typeface="Calibri" panose="020F0502020204030204" pitchFamily="34" charset="0"/>
                <a:cs typeface="Calibri" panose="020F0502020204030204" pitchFamily="34" charset="0"/>
              </a:rPr>
              <a:t>) .</a:t>
            </a:r>
          </a:p>
          <a:p>
            <a:pPr lvl="1">
              <a:lnSpc>
                <a:spcPct val="107000"/>
              </a:lnSpc>
              <a:spcAft>
                <a:spcPts val="800"/>
              </a:spcAft>
            </a:pPr>
            <a:br>
              <a:rPr lang="en-US" dirty="0">
                <a:latin typeface="Calibri" panose="020F0502020204030204" pitchFamily="34" charset="0"/>
                <a:ea typeface="Calibri" panose="020F0502020204030204" pitchFamily="34" charset="0"/>
                <a:cs typeface="Arial" panose="020B0604020202020204" pitchFamily="34" charset="0"/>
              </a:rPr>
            </a:br>
            <a:r>
              <a:rPr lang="en-US" dirty="0">
                <a:latin typeface="Calibri" panose="020F0502020204030204" pitchFamily="34" charset="0"/>
                <a:ea typeface="Calibri" panose="020F0502020204030204" pitchFamily="34" charset="0"/>
                <a:cs typeface="Arial" panose="020B060402020202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numpy</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hỗ</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trợ</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xử</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lý</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các</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thông</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số</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theo</a:t>
            </a:r>
            <a:r>
              <a:rPr lang="en-US" dirty="0">
                <a:effectLst/>
                <a:latin typeface="Calibri" panose="020F0502020204030204" pitchFamily="34" charset="0"/>
                <a:ea typeface="Calibri" panose="020F0502020204030204" pitchFamily="34" charset="0"/>
                <a:cs typeface="Calibri" panose="020F0502020204030204" pitchFamily="34" charset="0"/>
              </a:rPr>
              <a:t> ma </a:t>
            </a:r>
            <a:r>
              <a:rPr lang="en-US" dirty="0" err="1">
                <a:effectLst/>
                <a:latin typeface="Calibri" panose="020F0502020204030204" pitchFamily="34" charset="0"/>
                <a:ea typeface="Calibri" panose="020F0502020204030204" pitchFamily="34" charset="0"/>
                <a:cs typeface="Calibri" panose="020F0502020204030204" pitchFamily="34" charset="0"/>
              </a:rPr>
              <a:t>trận</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keras</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xử</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lý</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các</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hình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ảnh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theo</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định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dạng</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này</a:t>
            </a:r>
            <a:r>
              <a:rPr lang="en-US" dirty="0">
                <a:effectLst/>
                <a:latin typeface="Calibri" panose="020F0502020204030204" pitchFamily="34" charset="0"/>
                <a:ea typeface="Calibri" panose="020F0502020204030204" pitchFamily="34" charset="0"/>
                <a:cs typeface="Calibri" panose="020F0502020204030204" pitchFamily="34" charset="0"/>
              </a:rPr>
              <a:t>)</a:t>
            </a:r>
          </a:p>
          <a:p>
            <a:pPr lvl="1">
              <a:lnSpc>
                <a:spcPct val="107000"/>
              </a:lnSpc>
              <a:spcAft>
                <a:spcPts val="800"/>
              </a:spcAft>
            </a:pPr>
            <a:br>
              <a:rPr lang="en-US" dirty="0">
                <a:latin typeface="Calibri" panose="020F0502020204030204" pitchFamily="34" charset="0"/>
                <a:ea typeface="Calibri" panose="020F0502020204030204" pitchFamily="34" charset="0"/>
                <a:cs typeface="Arial" panose="020B0604020202020204" pitchFamily="34" charset="0"/>
              </a:rPr>
            </a:br>
            <a:r>
              <a:rPr lang="en-US" dirty="0">
                <a:solidFill>
                  <a:schemeClr val="tx1">
                    <a:lumMod val="95000"/>
                    <a:lumOff val="5000"/>
                  </a:schemeClr>
                </a:solidFill>
                <a:latin typeface="Calibri" panose="020F0502020204030204" pitchFamily="34" charset="0"/>
                <a:ea typeface="Calibri" panose="020F0502020204030204" pitchFamily="34" charset="0"/>
                <a:cs typeface="Arial" panose="020B0604020202020204" pitchFamily="34" charset="0"/>
              </a:rPr>
              <a:t>- </a:t>
            </a:r>
            <a:r>
              <a:rPr lang="en-US"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os</a:t>
            </a:r>
            <a:r>
              <a:rPr lang="en-US"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đọc</a:t>
            </a:r>
            <a:r>
              <a:rPr lang="en-US"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dữ</a:t>
            </a:r>
            <a:r>
              <a:rPr lang="en-US"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liệu</a:t>
            </a:r>
            <a:r>
              <a:rPr lang="en-US"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hình</a:t>
            </a:r>
            <a:r>
              <a:rPr lang="en-US"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vào</a:t>
            </a:r>
            <a:r>
              <a:rPr lang="en-US"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a:r>
            <a:endParaRPr lang="en-US"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0981EFB-777F-4936-9F1B-53A645796D3F}"/>
              </a:ext>
            </a:extLst>
          </p:cNvPr>
          <p:cNvPicPr>
            <a:picLocks noChangeAspect="1"/>
          </p:cNvPicPr>
          <p:nvPr/>
        </p:nvPicPr>
        <p:blipFill>
          <a:blip r:embed="rId2"/>
          <a:stretch>
            <a:fillRect/>
          </a:stretch>
        </p:blipFill>
        <p:spPr>
          <a:xfrm>
            <a:off x="6043613" y="0"/>
            <a:ext cx="3100387" cy="5143500"/>
          </a:xfrm>
          <a:prstGeom prst="rect">
            <a:avLst/>
          </a:prstGeom>
        </p:spPr>
      </p:pic>
      <p:pic>
        <p:nvPicPr>
          <p:cNvPr id="12" name="Picture 11">
            <a:extLst>
              <a:ext uri="{FF2B5EF4-FFF2-40B4-BE49-F238E27FC236}">
                <a16:creationId xmlns:a16="http://schemas.microsoft.com/office/drawing/2014/main" id="{99222A92-F39E-4ABB-9226-F8003544AC50}"/>
              </a:ext>
            </a:extLst>
          </p:cNvPr>
          <p:cNvPicPr>
            <a:picLocks noChangeAspect="1"/>
          </p:cNvPicPr>
          <p:nvPr/>
        </p:nvPicPr>
        <p:blipFill>
          <a:blip r:embed="rId3"/>
          <a:stretch>
            <a:fillRect/>
          </a:stretch>
        </p:blipFill>
        <p:spPr>
          <a:xfrm>
            <a:off x="4165519" y="1421569"/>
            <a:ext cx="3985500" cy="582645"/>
          </a:xfrm>
          <a:prstGeom prst="rect">
            <a:avLst/>
          </a:prstGeom>
        </p:spPr>
      </p:pic>
      <p:pic>
        <p:nvPicPr>
          <p:cNvPr id="16" name="Picture 15">
            <a:extLst>
              <a:ext uri="{FF2B5EF4-FFF2-40B4-BE49-F238E27FC236}">
                <a16:creationId xmlns:a16="http://schemas.microsoft.com/office/drawing/2014/main" id="{9BC7CDD8-6FCC-4C74-BE5D-2F93A1A058F7}"/>
              </a:ext>
            </a:extLst>
          </p:cNvPr>
          <p:cNvPicPr>
            <a:picLocks noChangeAspect="1"/>
          </p:cNvPicPr>
          <p:nvPr/>
        </p:nvPicPr>
        <p:blipFill>
          <a:blip r:embed="rId4"/>
          <a:stretch>
            <a:fillRect/>
          </a:stretch>
        </p:blipFill>
        <p:spPr>
          <a:xfrm>
            <a:off x="4165519" y="3114813"/>
            <a:ext cx="2572735" cy="725487"/>
          </a:xfrm>
          <a:prstGeom prst="rect">
            <a:avLst/>
          </a:prstGeom>
        </p:spPr>
      </p:pic>
      <p:pic>
        <p:nvPicPr>
          <p:cNvPr id="17" name="Picture 16">
            <a:extLst>
              <a:ext uri="{FF2B5EF4-FFF2-40B4-BE49-F238E27FC236}">
                <a16:creationId xmlns:a16="http://schemas.microsoft.com/office/drawing/2014/main" id="{AD0831F9-699E-49D1-B759-C42AB51CA9CC}"/>
              </a:ext>
            </a:extLst>
          </p:cNvPr>
          <p:cNvPicPr>
            <a:picLocks noChangeAspect="1"/>
          </p:cNvPicPr>
          <p:nvPr/>
        </p:nvPicPr>
        <p:blipFill>
          <a:blip r:embed="rId5"/>
          <a:stretch>
            <a:fillRect/>
          </a:stretch>
        </p:blipFill>
        <p:spPr>
          <a:xfrm>
            <a:off x="4165519" y="4030033"/>
            <a:ext cx="2999662" cy="859611"/>
          </a:xfrm>
          <a:prstGeom prst="rect">
            <a:avLst/>
          </a:prstGeom>
        </p:spPr>
      </p:pic>
      <p:pic>
        <p:nvPicPr>
          <p:cNvPr id="1026" name="Picture 2" descr="Kết quả hình ảnh cho matplotlib">
            <a:extLst>
              <a:ext uri="{FF2B5EF4-FFF2-40B4-BE49-F238E27FC236}">
                <a16:creationId xmlns:a16="http://schemas.microsoft.com/office/drawing/2014/main" id="{E65976E5-9BC3-4181-A830-21FCB53564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5519" y="2082758"/>
            <a:ext cx="3962400" cy="101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4024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1000"/>
                                        <p:tgtEl>
                                          <p:spTgt spid="1026"/>
                                        </p:tgtEl>
                                      </p:cBhvr>
                                    </p:animEffect>
                                    <p:anim calcmode="lin" valueType="num">
                                      <p:cBhvr>
                                        <p:cTn id="24" dur="1000" fill="hold"/>
                                        <p:tgtEl>
                                          <p:spTgt spid="1026"/>
                                        </p:tgtEl>
                                        <p:attrNameLst>
                                          <p:attrName>ppt_x</p:attrName>
                                        </p:attrNameLst>
                                      </p:cBhvr>
                                      <p:tavLst>
                                        <p:tav tm="0">
                                          <p:val>
                                            <p:strVal val="#ppt_x"/>
                                          </p:val>
                                        </p:tav>
                                        <p:tav tm="100000">
                                          <p:val>
                                            <p:strVal val="#ppt_x"/>
                                          </p:val>
                                        </p:tav>
                                      </p:tavLst>
                                    </p:anim>
                                    <p:anim calcmode="lin" valueType="num">
                                      <p:cBhvr>
                                        <p:cTn id="25" dur="1000" fill="hold"/>
                                        <p:tgtEl>
                                          <p:spTgt spid="102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0D6FB-DEFD-40CE-8226-EF156F79FB23}"/>
              </a:ext>
            </a:extLst>
          </p:cNvPr>
          <p:cNvSpPr>
            <a:spLocks noGrp="1"/>
          </p:cNvSpPr>
          <p:nvPr>
            <p:ph type="title"/>
          </p:nvPr>
        </p:nvSpPr>
        <p:spPr>
          <a:xfrm>
            <a:off x="457200" y="165321"/>
            <a:ext cx="5138700" cy="857400"/>
          </a:xfrm>
        </p:spPr>
        <p:txBody>
          <a:bodyPr/>
          <a:lstStyle/>
          <a:p>
            <a:r>
              <a:rPr lang="en-US" dirty="0">
                <a:latin typeface="+mj-lt"/>
              </a:rPr>
              <a:t>THU THẬP DỮ LIỆU </a:t>
            </a:r>
          </a:p>
        </p:txBody>
      </p:sp>
      <p:sp>
        <p:nvSpPr>
          <p:cNvPr id="6" name="Slide Number Placeholder 5">
            <a:extLst>
              <a:ext uri="{FF2B5EF4-FFF2-40B4-BE49-F238E27FC236}">
                <a16:creationId xmlns:a16="http://schemas.microsoft.com/office/drawing/2014/main" id="{8A4DBB78-87BA-493B-81E5-F1B1FC5A344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7" name="TextBox 6">
            <a:extLst>
              <a:ext uri="{FF2B5EF4-FFF2-40B4-BE49-F238E27FC236}">
                <a16:creationId xmlns:a16="http://schemas.microsoft.com/office/drawing/2014/main" id="{CFC2D33C-9E0C-4113-8E3C-D4D5EE581531}"/>
              </a:ext>
            </a:extLst>
          </p:cNvPr>
          <p:cNvSpPr txBox="1"/>
          <p:nvPr/>
        </p:nvSpPr>
        <p:spPr>
          <a:xfrm>
            <a:off x="457200" y="1095199"/>
            <a:ext cx="3664743" cy="830997"/>
          </a:xfrm>
          <a:prstGeom prst="rect">
            <a:avLst/>
          </a:prstGeom>
          <a:noFill/>
        </p:spPr>
        <p:txBody>
          <a:bodyPr wrap="square" rtlCol="0">
            <a:spAutoFit/>
          </a:bodyPr>
          <a:lstStyle/>
          <a:p>
            <a:r>
              <a:rPr lang="en-US" sz="1200" dirty="0" err="1">
                <a:latin typeface="+mn-lt"/>
              </a:rPr>
              <a:t>Dữ</a:t>
            </a:r>
            <a:r>
              <a:rPr lang="en-US" sz="1200" dirty="0">
                <a:latin typeface="+mn-lt"/>
              </a:rPr>
              <a:t> </a:t>
            </a:r>
            <a:r>
              <a:rPr lang="en-US" sz="1200" dirty="0" err="1">
                <a:latin typeface="+mn-lt"/>
              </a:rPr>
              <a:t>liệu</a:t>
            </a:r>
            <a:r>
              <a:rPr lang="en-US" sz="1200" dirty="0">
                <a:latin typeface="+mn-lt"/>
              </a:rPr>
              <a:t> </a:t>
            </a:r>
            <a:r>
              <a:rPr lang="en-US" sz="1200" dirty="0" err="1">
                <a:latin typeface="+mn-lt"/>
              </a:rPr>
              <a:t>được</a:t>
            </a:r>
            <a:r>
              <a:rPr lang="en-US" sz="1200" dirty="0">
                <a:latin typeface="+mn-lt"/>
              </a:rPr>
              <a:t> </a:t>
            </a:r>
            <a:r>
              <a:rPr lang="en-US" sz="1200" dirty="0" err="1">
                <a:latin typeface="+mn-lt"/>
              </a:rPr>
              <a:t>lấy</a:t>
            </a:r>
            <a:r>
              <a:rPr lang="en-US" sz="1200" dirty="0">
                <a:latin typeface="+mn-lt"/>
              </a:rPr>
              <a:t> </a:t>
            </a:r>
            <a:r>
              <a:rPr lang="en-US" sz="1200" dirty="0" err="1">
                <a:latin typeface="+mn-lt"/>
              </a:rPr>
              <a:t>từ</a:t>
            </a:r>
            <a:r>
              <a:rPr lang="en-US" sz="1200" dirty="0">
                <a:latin typeface="+mn-lt"/>
              </a:rPr>
              <a:t> </a:t>
            </a:r>
            <a:r>
              <a:rPr lang="en-US" sz="1200" dirty="0" err="1">
                <a:latin typeface="+mn-lt"/>
              </a:rPr>
              <a:t>trên</a:t>
            </a:r>
            <a:r>
              <a:rPr lang="en-US" sz="1200" dirty="0">
                <a:latin typeface="+mn-lt"/>
              </a:rPr>
              <a:t> </a:t>
            </a:r>
            <a:r>
              <a:rPr lang="en-US" sz="1200" dirty="0" err="1">
                <a:latin typeface="+mn-lt"/>
              </a:rPr>
              <a:t>mạng</a:t>
            </a:r>
            <a:r>
              <a:rPr lang="en-US" sz="1200" dirty="0">
                <a:latin typeface="+mn-lt"/>
              </a:rPr>
              <a:t> </a:t>
            </a:r>
            <a:r>
              <a:rPr lang="en-US" sz="1200" dirty="0" err="1">
                <a:latin typeface="+mn-lt"/>
              </a:rPr>
              <a:t>gồm</a:t>
            </a:r>
            <a:r>
              <a:rPr lang="en-US" sz="1200" dirty="0">
                <a:latin typeface="+mn-lt"/>
              </a:rPr>
              <a:t>: 1915 </a:t>
            </a:r>
            <a:r>
              <a:rPr lang="en-US" sz="1200" dirty="0" err="1">
                <a:latin typeface="+mn-lt"/>
              </a:rPr>
              <a:t>tấm</a:t>
            </a:r>
            <a:r>
              <a:rPr lang="en-US" sz="1200" dirty="0">
                <a:latin typeface="+mn-lt"/>
              </a:rPr>
              <a:t> </a:t>
            </a:r>
            <a:r>
              <a:rPr lang="en-US" sz="1200" dirty="0" err="1">
                <a:latin typeface="+mn-lt"/>
              </a:rPr>
              <a:t>hình</a:t>
            </a:r>
            <a:r>
              <a:rPr lang="en-US" sz="1200" dirty="0">
                <a:latin typeface="+mn-lt"/>
              </a:rPr>
              <a:t> </a:t>
            </a:r>
            <a:r>
              <a:rPr lang="en-US" sz="1200" dirty="0" err="1">
                <a:latin typeface="+mn-lt"/>
              </a:rPr>
              <a:t>có</a:t>
            </a:r>
            <a:r>
              <a:rPr lang="en-US" sz="1200" dirty="0">
                <a:latin typeface="+mn-lt"/>
              </a:rPr>
              <a:t> </a:t>
            </a:r>
            <a:r>
              <a:rPr lang="en-US" sz="1200" dirty="0" err="1">
                <a:latin typeface="+mn-lt"/>
              </a:rPr>
              <a:t>đeo</a:t>
            </a:r>
            <a:r>
              <a:rPr lang="en-US" sz="1200" dirty="0">
                <a:latin typeface="+mn-lt"/>
              </a:rPr>
              <a:t> </a:t>
            </a:r>
            <a:r>
              <a:rPr lang="en-US" sz="1200" dirty="0" err="1">
                <a:latin typeface="+mn-lt"/>
              </a:rPr>
              <a:t>khẩu</a:t>
            </a:r>
            <a:r>
              <a:rPr lang="en-US" sz="1200" dirty="0">
                <a:latin typeface="+mn-lt"/>
              </a:rPr>
              <a:t> </a:t>
            </a:r>
            <a:r>
              <a:rPr lang="en-US" sz="1200" dirty="0" err="1">
                <a:latin typeface="+mn-lt"/>
              </a:rPr>
              <a:t>trang</a:t>
            </a:r>
            <a:r>
              <a:rPr lang="en-US" sz="1200" dirty="0">
                <a:latin typeface="+mn-lt"/>
              </a:rPr>
              <a:t> </a:t>
            </a:r>
            <a:r>
              <a:rPr lang="en-US" sz="1200" dirty="0" err="1">
                <a:latin typeface="+mn-lt"/>
              </a:rPr>
              <a:t>và</a:t>
            </a:r>
            <a:r>
              <a:rPr lang="en-US" sz="1200" dirty="0">
                <a:latin typeface="+mn-lt"/>
              </a:rPr>
              <a:t> 1918 </a:t>
            </a:r>
            <a:r>
              <a:rPr lang="en-US" sz="1200" dirty="0" err="1">
                <a:latin typeface="+mn-lt"/>
              </a:rPr>
              <a:t>tấm</a:t>
            </a:r>
            <a:r>
              <a:rPr lang="en-US" sz="1200" dirty="0">
                <a:latin typeface="+mn-lt"/>
              </a:rPr>
              <a:t> </a:t>
            </a:r>
            <a:r>
              <a:rPr lang="en-US" sz="1200" dirty="0" err="1">
                <a:latin typeface="+mn-lt"/>
              </a:rPr>
              <a:t>hình</a:t>
            </a:r>
            <a:r>
              <a:rPr lang="en-US" sz="1200" dirty="0">
                <a:latin typeface="+mn-lt"/>
              </a:rPr>
              <a:t> </a:t>
            </a:r>
            <a:r>
              <a:rPr lang="en-US" sz="1200" dirty="0" err="1">
                <a:latin typeface="+mn-lt"/>
              </a:rPr>
              <a:t>không</a:t>
            </a:r>
            <a:r>
              <a:rPr lang="en-US" sz="1200" dirty="0">
                <a:latin typeface="+mn-lt"/>
              </a:rPr>
              <a:t> </a:t>
            </a:r>
            <a:r>
              <a:rPr lang="en-US" sz="1200" dirty="0" err="1">
                <a:latin typeface="+mn-lt"/>
              </a:rPr>
              <a:t>có</a:t>
            </a:r>
            <a:r>
              <a:rPr lang="en-US" sz="1200" dirty="0">
                <a:latin typeface="+mn-lt"/>
              </a:rPr>
              <a:t> </a:t>
            </a:r>
            <a:r>
              <a:rPr lang="en-US" sz="1200" dirty="0" err="1">
                <a:latin typeface="+mn-lt"/>
              </a:rPr>
              <a:t>đeo</a:t>
            </a:r>
            <a:r>
              <a:rPr lang="en-US" sz="1200" dirty="0">
                <a:latin typeface="+mn-lt"/>
              </a:rPr>
              <a:t> </a:t>
            </a:r>
            <a:r>
              <a:rPr lang="en-US" sz="1200" dirty="0" err="1">
                <a:latin typeface="+mn-lt"/>
              </a:rPr>
              <a:t>khẩu</a:t>
            </a:r>
            <a:r>
              <a:rPr lang="en-US" sz="1200" dirty="0">
                <a:latin typeface="+mn-lt"/>
              </a:rPr>
              <a:t> </a:t>
            </a:r>
            <a:r>
              <a:rPr lang="en-US" sz="1200" dirty="0" err="1">
                <a:latin typeface="+mn-lt"/>
              </a:rPr>
              <a:t>trang</a:t>
            </a:r>
            <a:r>
              <a:rPr lang="en-US" sz="1200" dirty="0">
                <a:latin typeface="+mn-lt"/>
              </a:rPr>
              <a:t>.</a:t>
            </a:r>
          </a:p>
          <a:p>
            <a:r>
              <a:rPr lang="en-US" sz="1200" dirty="0">
                <a:latin typeface="+mn-lt"/>
              </a:rPr>
              <a:t> </a:t>
            </a:r>
          </a:p>
        </p:txBody>
      </p:sp>
      <p:sp>
        <p:nvSpPr>
          <p:cNvPr id="8" name="TextBox 7">
            <a:extLst>
              <a:ext uri="{FF2B5EF4-FFF2-40B4-BE49-F238E27FC236}">
                <a16:creationId xmlns:a16="http://schemas.microsoft.com/office/drawing/2014/main" id="{29BBE42B-25FE-4488-9221-884FF168BF03}"/>
              </a:ext>
            </a:extLst>
          </p:cNvPr>
          <p:cNvSpPr txBox="1"/>
          <p:nvPr/>
        </p:nvSpPr>
        <p:spPr>
          <a:xfrm>
            <a:off x="457200" y="1714137"/>
            <a:ext cx="4350545" cy="685188"/>
          </a:xfrm>
          <a:prstGeom prst="rect">
            <a:avLst/>
          </a:prstGeom>
          <a:noFill/>
        </p:spPr>
        <p:txBody>
          <a:bodyPr wrap="square" rtlCol="0">
            <a:spAutoFit/>
          </a:bodyPr>
          <a:lstStyle/>
          <a:p>
            <a:pPr marR="0" lvl="0" fontAlgn="ctr">
              <a:lnSpc>
                <a:spcPct val="107000"/>
              </a:lnSpc>
              <a:spcBef>
                <a:spcPts val="0"/>
              </a:spcBef>
              <a:spcAft>
                <a:spcPts val="0"/>
              </a:spcAft>
            </a:pPr>
            <a:r>
              <a:rPr lang="en-US" sz="1200" dirty="0" err="1">
                <a:effectLst/>
                <a:latin typeface="+mn-lt"/>
                <a:ea typeface="Times New Roman" panose="02020603050405020304" pitchFamily="18" charset="0"/>
                <a:cs typeface="Calibri" panose="020F0502020204030204" pitchFamily="34" charset="0"/>
              </a:rPr>
              <a:t>Dán</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nhãn</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các</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hình</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theo</a:t>
            </a:r>
            <a:r>
              <a:rPr lang="en-US" sz="1200" dirty="0">
                <a:effectLst/>
                <a:latin typeface="+mn-lt"/>
                <a:ea typeface="Times New Roman" panose="02020603050405020304" pitchFamily="18" charset="0"/>
                <a:cs typeface="Calibri" panose="020F0502020204030204" pitchFamily="34" charset="0"/>
              </a:rPr>
              <a:t> 1 </a:t>
            </a:r>
            <a:r>
              <a:rPr lang="en-US" sz="1200" dirty="0" err="1">
                <a:effectLst/>
                <a:latin typeface="+mn-lt"/>
                <a:ea typeface="Times New Roman" panose="02020603050405020304" pitchFamily="18" charset="0"/>
                <a:cs typeface="Calibri" panose="020F0502020204030204" pitchFamily="34" charset="0"/>
              </a:rPr>
              <a:t>loại</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các</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hình</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có</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đeo</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khẩu</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trang</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vào</a:t>
            </a:r>
            <a:r>
              <a:rPr lang="en-US" sz="1200" dirty="0">
                <a:effectLst/>
                <a:latin typeface="+mn-lt"/>
                <a:ea typeface="Times New Roman" panose="02020603050405020304" pitchFamily="18" charset="0"/>
                <a:cs typeface="Calibri" panose="020F0502020204030204" pitchFamily="34" charset="0"/>
              </a:rPr>
              <a:t> 1 folder, </a:t>
            </a:r>
            <a:r>
              <a:rPr lang="en-US" sz="1200" dirty="0" err="1">
                <a:effectLst/>
                <a:latin typeface="+mn-lt"/>
                <a:ea typeface="Times New Roman" panose="02020603050405020304" pitchFamily="18" charset="0"/>
                <a:cs typeface="Calibri" panose="020F0502020204030204" pitchFamily="34" charset="0"/>
              </a:rPr>
              <a:t>các</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hình</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không</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đeo</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khẩu</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trang</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vào</a:t>
            </a:r>
            <a:r>
              <a:rPr lang="en-US" sz="1200" dirty="0">
                <a:effectLst/>
                <a:latin typeface="+mn-lt"/>
                <a:ea typeface="Times New Roman" panose="02020603050405020304" pitchFamily="18" charset="0"/>
                <a:cs typeface="Calibri" panose="020F0502020204030204" pitchFamily="34" charset="0"/>
              </a:rPr>
              <a:t> 1 folder </a:t>
            </a:r>
            <a:r>
              <a:rPr lang="en-US" sz="1200" dirty="0" err="1">
                <a:effectLst/>
                <a:latin typeface="+mn-lt"/>
                <a:ea typeface="Times New Roman" panose="02020603050405020304" pitchFamily="18" charset="0"/>
                <a:cs typeface="Calibri" panose="020F0502020204030204" pitchFamily="34" charset="0"/>
              </a:rPr>
              <a:t>khác</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và</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được</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lưu</a:t>
            </a:r>
            <a:r>
              <a:rPr lang="en-US" sz="1200" dirty="0">
                <a:effectLst/>
                <a:latin typeface="+mn-lt"/>
                <a:ea typeface="Times New Roman" panose="02020603050405020304" pitchFamily="18" charset="0"/>
                <a:cs typeface="Calibri" panose="020F0502020204030204" pitchFamily="34" charset="0"/>
              </a:rPr>
              <a:t> </a:t>
            </a:r>
            <a:r>
              <a:rPr lang="en-US" sz="1200" dirty="0" err="1">
                <a:effectLst/>
                <a:latin typeface="+mn-lt"/>
                <a:ea typeface="Times New Roman" panose="02020603050405020304" pitchFamily="18" charset="0"/>
                <a:cs typeface="Calibri" panose="020F0502020204030204" pitchFamily="34" charset="0"/>
              </a:rPr>
              <a:t>vào</a:t>
            </a:r>
            <a:r>
              <a:rPr lang="en-US" sz="1200" dirty="0">
                <a:effectLst/>
                <a:latin typeface="+mn-lt"/>
                <a:ea typeface="Times New Roman" panose="02020603050405020304" pitchFamily="18" charset="0"/>
                <a:cs typeface="Calibri" panose="020F0502020204030204" pitchFamily="34" charset="0"/>
              </a:rPr>
              <a:t> 1 folder dataset).</a:t>
            </a:r>
            <a:endParaRPr lang="en-US" sz="1200" dirty="0">
              <a:effectLst/>
              <a:latin typeface="+mn-lt"/>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89A82199-0A25-4148-92D6-3EADDB32A05C}"/>
              </a:ext>
            </a:extLst>
          </p:cNvPr>
          <p:cNvPicPr>
            <a:picLocks noChangeAspect="1"/>
          </p:cNvPicPr>
          <p:nvPr/>
        </p:nvPicPr>
        <p:blipFill>
          <a:blip r:embed="rId2"/>
          <a:stretch>
            <a:fillRect/>
          </a:stretch>
        </p:blipFill>
        <p:spPr>
          <a:xfrm>
            <a:off x="3323571" y="2491488"/>
            <a:ext cx="2496858" cy="2025377"/>
          </a:xfrm>
          <a:prstGeom prst="rect">
            <a:avLst/>
          </a:prstGeom>
        </p:spPr>
      </p:pic>
      <p:pic>
        <p:nvPicPr>
          <p:cNvPr id="12" name="Picture 11">
            <a:extLst>
              <a:ext uri="{FF2B5EF4-FFF2-40B4-BE49-F238E27FC236}">
                <a16:creationId xmlns:a16="http://schemas.microsoft.com/office/drawing/2014/main" id="{7B80DBBC-53BF-4E81-8153-A6EACD9650FB}"/>
              </a:ext>
            </a:extLst>
          </p:cNvPr>
          <p:cNvPicPr>
            <a:picLocks noChangeAspect="1"/>
          </p:cNvPicPr>
          <p:nvPr/>
        </p:nvPicPr>
        <p:blipFill>
          <a:blip r:embed="rId3"/>
          <a:stretch>
            <a:fillRect/>
          </a:stretch>
        </p:blipFill>
        <p:spPr>
          <a:xfrm>
            <a:off x="558516" y="2471738"/>
            <a:ext cx="2541872" cy="2064879"/>
          </a:xfrm>
          <a:prstGeom prst="rect">
            <a:avLst/>
          </a:prstGeom>
        </p:spPr>
      </p:pic>
    </p:spTree>
    <p:extLst>
      <p:ext uri="{BB962C8B-B14F-4D97-AF65-F5344CB8AC3E}">
        <p14:creationId xmlns:p14="http://schemas.microsoft.com/office/powerpoint/2010/main" val="21376250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5533-5A8A-4A85-B30A-C3029F1A072F}"/>
              </a:ext>
            </a:extLst>
          </p:cNvPr>
          <p:cNvSpPr>
            <a:spLocks noGrp="1"/>
          </p:cNvSpPr>
          <p:nvPr>
            <p:ph type="title"/>
          </p:nvPr>
        </p:nvSpPr>
        <p:spPr>
          <a:xfrm>
            <a:off x="457100" y="172638"/>
            <a:ext cx="5138700" cy="857400"/>
          </a:xfrm>
        </p:spPr>
        <p:txBody>
          <a:bodyPr/>
          <a:lstStyle/>
          <a:p>
            <a:r>
              <a:rPr lang="en-US" dirty="0">
                <a:latin typeface="+mj-lt"/>
              </a:rPr>
              <a:t>DẠY CHO MÁY HỌC</a:t>
            </a:r>
          </a:p>
        </p:txBody>
      </p:sp>
      <p:sp>
        <p:nvSpPr>
          <p:cNvPr id="3" name="Text Placeholder 2">
            <a:extLst>
              <a:ext uri="{FF2B5EF4-FFF2-40B4-BE49-F238E27FC236}">
                <a16:creationId xmlns:a16="http://schemas.microsoft.com/office/drawing/2014/main" id="{F6E08EB2-8B7E-4B33-B9C8-242FE2028596}"/>
              </a:ext>
            </a:extLst>
          </p:cNvPr>
          <p:cNvSpPr>
            <a:spLocks noGrp="1"/>
          </p:cNvSpPr>
          <p:nvPr>
            <p:ph type="body" idx="1"/>
          </p:nvPr>
        </p:nvSpPr>
        <p:spPr>
          <a:xfrm>
            <a:off x="457099" y="1332962"/>
            <a:ext cx="5615087" cy="3055200"/>
          </a:xfrm>
        </p:spPr>
        <p:txBody>
          <a:bodyPr/>
          <a:lstStyle/>
          <a:p>
            <a:pPr marL="152400" indent="0">
              <a:buNone/>
            </a:pPr>
            <a:r>
              <a:rPr lang="en-US" dirty="0" err="1"/>
              <a:t>Giới</a:t>
            </a:r>
            <a:r>
              <a:rPr lang="en-US" dirty="0"/>
              <a:t> </a:t>
            </a:r>
            <a:r>
              <a:rPr lang="en-US" dirty="0" err="1"/>
              <a:t>thiệu</a:t>
            </a:r>
            <a:r>
              <a:rPr lang="en-US" dirty="0"/>
              <a:t> CNN: C</a:t>
            </a:r>
            <a:r>
              <a:rPr lang="vi-VN" dirty="0"/>
              <a:t>húng ta sử dụng CNN để xác định xem hình ảnh đó là gì, tức là nó có thể là cái này hoặc là cái kia. Một điều khó đối với chúng ta chính là việc máy tính chỉ hiểu được các con số mà thôi. Nếu ta đưa hình ảnh vào thì nó sẽ giống như một mảng các điểm ảnh hai chiều và khi so sánh các điểm ảnh không trùng thì sẽ không khớp. Và điều chúng ta muốn là dù bị thay đổi thì ta vẫn có thể biết được hình ảnh đó là gì? Đó chính là lúc ta dùng CNN.</a:t>
            </a:r>
            <a:endParaRPr lang="en-US" dirty="0"/>
          </a:p>
        </p:txBody>
      </p:sp>
      <p:sp>
        <p:nvSpPr>
          <p:cNvPr id="4" name="Text Placeholder 3">
            <a:extLst>
              <a:ext uri="{FF2B5EF4-FFF2-40B4-BE49-F238E27FC236}">
                <a16:creationId xmlns:a16="http://schemas.microsoft.com/office/drawing/2014/main" id="{17F4395C-10D3-4055-9BD2-703D70BDE7B3}"/>
              </a:ext>
            </a:extLst>
          </p:cNvPr>
          <p:cNvSpPr>
            <a:spLocks noGrp="1"/>
          </p:cNvSpPr>
          <p:nvPr>
            <p:ph type="body" idx="2"/>
          </p:nvPr>
        </p:nvSpPr>
        <p:spPr>
          <a:xfrm>
            <a:off x="457097" y="2571750"/>
            <a:ext cx="5615087" cy="1878806"/>
          </a:xfrm>
        </p:spPr>
        <p:txBody>
          <a:bodyPr/>
          <a:lstStyle/>
          <a:p>
            <a:pPr marL="152400" indent="0">
              <a:buNone/>
            </a:pPr>
            <a:r>
              <a:rPr lang="en-US" dirty="0" err="1">
                <a:effectLst/>
                <a:latin typeface="Calibri" panose="020F0502020204030204" pitchFamily="34" charset="0"/>
                <a:ea typeface="Times New Roman" panose="02020603050405020304" pitchFamily="18" charset="0"/>
              </a:rPr>
              <a:t>Cập</a:t>
            </a:r>
            <a:r>
              <a:rPr lang="en-US" dirty="0">
                <a:effectLst/>
                <a:latin typeface="Calibri" panose="020F0502020204030204" pitchFamily="34" charset="0"/>
                <a:ea typeface="Times New Roman" panose="02020603050405020304" pitchFamily="18" charset="0"/>
              </a:rPr>
              <a:t> </a:t>
            </a:r>
            <a:r>
              <a:rPr lang="en-US" dirty="0" err="1">
                <a:effectLst/>
                <a:latin typeface="Calibri" panose="020F0502020204030204" pitchFamily="34" charset="0"/>
                <a:ea typeface="Times New Roman" panose="02020603050405020304" pitchFamily="18" charset="0"/>
              </a:rPr>
              <a:t>nhật</a:t>
            </a:r>
            <a:r>
              <a:rPr lang="en-US" dirty="0">
                <a:effectLst/>
                <a:latin typeface="Calibri" panose="020F0502020204030204" pitchFamily="34" charset="0"/>
                <a:ea typeface="Times New Roman" panose="02020603050405020304" pitchFamily="18" charset="0"/>
              </a:rPr>
              <a:t> </a:t>
            </a:r>
            <a:r>
              <a:rPr lang="en-US" dirty="0" err="1">
                <a:effectLst/>
                <a:latin typeface="Calibri" panose="020F0502020204030204" pitchFamily="34" charset="0"/>
                <a:ea typeface="Times New Roman" panose="02020603050405020304" pitchFamily="18" charset="0"/>
              </a:rPr>
              <a:t>tham</a:t>
            </a:r>
            <a:r>
              <a:rPr lang="en-US" dirty="0">
                <a:effectLst/>
                <a:latin typeface="Calibri" panose="020F0502020204030204" pitchFamily="34" charset="0"/>
                <a:ea typeface="Times New Roman" panose="02020603050405020304" pitchFamily="18" charset="0"/>
              </a:rPr>
              <a:t> </a:t>
            </a:r>
            <a:r>
              <a:rPr lang="en-US" dirty="0" err="1">
                <a:effectLst/>
                <a:latin typeface="Calibri" panose="020F0502020204030204" pitchFamily="34" charset="0"/>
                <a:ea typeface="Times New Roman" panose="02020603050405020304" pitchFamily="18" charset="0"/>
              </a:rPr>
              <a:t>số</a:t>
            </a:r>
            <a:r>
              <a:rPr lang="en-US" dirty="0">
                <a:effectLst/>
                <a:latin typeface="Calibri" panose="020F0502020204030204" pitchFamily="34" charset="0"/>
                <a:ea typeface="Times New Roman" panose="02020603050405020304" pitchFamily="18" charset="0"/>
              </a:rPr>
              <a:t>: </a:t>
            </a:r>
            <a:r>
              <a:rPr lang="vi-VN" b="0" i="0" dirty="0">
                <a:solidFill>
                  <a:srgbClr val="1B1B1B"/>
                </a:solidFill>
                <a:effectLst/>
                <a:latin typeface="Open Sans"/>
              </a:rPr>
              <a:t>Trong các bài toán tối ưu, chúng ta thường tìm giá trị nhỏ nhất của 1 hàm số nào đó, mà hàm số đạt giá trị nhỏ nhất khi đạo hàm bằng 0. Nhưng đâu phải lúc nào đạo hàm hàm số cũng được, đối với các hàm số nhiều biến thì đạo hàm rất phức tạp, thậm chí là bất khả thi. Nên thay vào đó người ta tìm điểm gần với điểm cực tiểu nhất và xem đó là nghiệm bài toán. Gradient Descent dịch ra tiếng Việt là giảm dần độ dốc, nên hướng tiếp cận ở đây là chọn 1 nghiệm ngẫu nhiên cứ sau mỗi vòng lặp (hay epoch) thì cho nó tiến dần đến điểm cần tìm.</a:t>
            </a:r>
            <a:br>
              <a:rPr lang="vi-VN" dirty="0"/>
            </a:br>
            <a:r>
              <a:rPr lang="vi-VN" b="0" i="0" dirty="0">
                <a:solidFill>
                  <a:srgbClr val="1B1B1B"/>
                </a:solidFill>
                <a:effectLst/>
                <a:latin typeface="Open Sans"/>
              </a:rPr>
              <a:t>Công thức : </a:t>
            </a:r>
            <a:r>
              <a:rPr lang="vi-VN" b="1" i="1" dirty="0">
                <a:solidFill>
                  <a:srgbClr val="1B1B1B"/>
                </a:solidFill>
                <a:effectLst/>
                <a:latin typeface="Open Sans"/>
              </a:rPr>
              <a:t>xnew = xold - learningrate.gradient(x)</a:t>
            </a:r>
            <a:endParaRPr lang="en-US" dirty="0"/>
          </a:p>
        </p:txBody>
      </p:sp>
      <p:sp>
        <p:nvSpPr>
          <p:cNvPr id="6" name="Slide Number Placeholder 5">
            <a:extLst>
              <a:ext uri="{FF2B5EF4-FFF2-40B4-BE49-F238E27FC236}">
                <a16:creationId xmlns:a16="http://schemas.microsoft.com/office/drawing/2014/main" id="{92B3957E-312F-4389-B34E-370BE81FE0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7" name="TextBox 6">
            <a:extLst>
              <a:ext uri="{FF2B5EF4-FFF2-40B4-BE49-F238E27FC236}">
                <a16:creationId xmlns:a16="http://schemas.microsoft.com/office/drawing/2014/main" id="{7480A7CD-9D17-453E-AE41-E7181836AB25}"/>
              </a:ext>
            </a:extLst>
          </p:cNvPr>
          <p:cNvSpPr txBox="1"/>
          <p:nvPr/>
        </p:nvSpPr>
        <p:spPr>
          <a:xfrm>
            <a:off x="514350" y="940725"/>
            <a:ext cx="5557837" cy="584775"/>
          </a:xfrm>
          <a:prstGeom prst="rect">
            <a:avLst/>
          </a:prstGeom>
          <a:noFill/>
        </p:spPr>
        <p:txBody>
          <a:bodyPr wrap="square" rtlCol="0">
            <a:spAutoFit/>
          </a:bodyPr>
          <a:lstStyle/>
          <a:p>
            <a:r>
              <a:rPr lang="en-US" sz="1800" dirty="0" err="1">
                <a:effectLst/>
                <a:latin typeface="Calibri" panose="020F0502020204030204" pitchFamily="34" charset="0"/>
                <a:ea typeface="Times New Roman" panose="02020603050405020304" pitchFamily="18" charset="0"/>
                <a:cs typeface="Calibri" panose="020F0502020204030204" pitchFamily="34" charset="0"/>
              </a:rPr>
              <a:t>Cách</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dạy</a:t>
            </a:r>
            <a:r>
              <a:rPr lang="en-US" sz="1800" dirty="0">
                <a:effectLst/>
                <a:latin typeface="Calibri" panose="020F0502020204030204" pitchFamily="34" charset="0"/>
                <a:ea typeface="Times New Roman" panose="02020603050405020304" pitchFamily="18" charset="0"/>
                <a:cs typeface="Calibri" panose="020F0502020204030204" pitchFamily="34" charset="0"/>
              </a:rPr>
              <a:t> :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Sử</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dụng</a:t>
            </a:r>
            <a:r>
              <a:rPr lang="en-US" sz="1800" dirty="0">
                <a:effectLst/>
                <a:latin typeface="Calibri" panose="020F0502020204030204" pitchFamily="34" charset="0"/>
                <a:ea typeface="Times New Roman" panose="02020603050405020304" pitchFamily="18" charset="0"/>
                <a:cs typeface="Calibri" panose="020F0502020204030204" pitchFamily="34" charset="0"/>
              </a:rPr>
              <a:t> CNN (convolutional Neural Network).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6188947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1000"/>
                                        <p:tgtEl>
                                          <p:spTgt spid="4">
                                            <p:txEl>
                                              <p:pRg st="0" end="0"/>
                                            </p:txEl>
                                          </p:spTgt>
                                        </p:tgtEl>
                                      </p:cBhvr>
                                    </p:animEffect>
                                    <p:anim calcmode="lin" valueType="num">
                                      <p:cBhvr>
                                        <p:cTn id="2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7" grpId="0"/>
    </p:bldLst>
  </p:timing>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572</Words>
  <Application>Microsoft Office PowerPoint</Application>
  <PresentationFormat>On-screen Show (16:9)</PresentationFormat>
  <Paragraphs>81</Paragraphs>
  <Slides>16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Barlow</vt:lpstr>
      <vt:lpstr>Barlow Light</vt:lpstr>
      <vt:lpstr>Calibri</vt:lpstr>
      <vt:lpstr>Miriam Libre</vt:lpstr>
      <vt:lpstr>Open Sans</vt:lpstr>
      <vt:lpstr>Roderigo template</vt:lpstr>
      <vt:lpstr>XỬ LÝ ẢNH  NHẬN DIỆN KHUÔN MẶT ĐEO KHẨU TRANG</vt:lpstr>
      <vt:lpstr>QUY TRÌNH</vt:lpstr>
      <vt:lpstr>THÀNH VIÊN</vt:lpstr>
      <vt:lpstr>LÝ DO CHỌN CHỦ ĐỀ</vt:lpstr>
      <vt:lpstr>NGUYÊN LÝ HOẠT ĐỘNG</vt:lpstr>
      <vt:lpstr>THƯ VIỆN</vt:lpstr>
      <vt:lpstr>THƯ VIỆN</vt:lpstr>
      <vt:lpstr>THU THẬP DỮ LIỆU </vt:lpstr>
      <vt:lpstr>DẠY CHO MÁY HỌC</vt:lpstr>
      <vt:lpstr>DẠY CHO MÁY HỌC</vt:lpstr>
      <vt:lpstr>DẠY CHO MÁY HỌC</vt:lpstr>
      <vt:lpstr>DẠY CHO MÁY HỌC</vt:lpstr>
      <vt:lpstr>DẠY CHO MÁY HỌC</vt:lpstr>
      <vt:lpstr>DẠY CHO MÁY HỌC</vt:lpstr>
      <vt:lpstr>HẠN CHẾ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XỬ LÝ ẢNH  NHẬN DIỆN KHUÔN MẶT ĐEO KHẨU TRANG</dc:title>
  <cp:lastModifiedBy>Huy Doan</cp:lastModifiedBy>
  <cp:revision>31</cp:revision>
  <dcterms:modified xsi:type="dcterms:W3CDTF">2021-04-14T14:04:25Z</dcterms:modified>
</cp:coreProperties>
</file>